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6" r:id="rId2"/>
    <p:sldId id="257" r:id="rId3"/>
    <p:sldId id="267" r:id="rId4"/>
    <p:sldId id="258" r:id="rId5"/>
    <p:sldId id="259" r:id="rId6"/>
    <p:sldId id="260" r:id="rId7"/>
    <p:sldId id="268" r:id="rId8"/>
    <p:sldId id="261" r:id="rId9"/>
    <p:sldId id="262" r:id="rId10"/>
    <p:sldId id="263" r:id="rId11"/>
    <p:sldId id="264" r:id="rId12"/>
    <p:sldId id="265" r:id="rId13"/>
    <p:sldId id="266"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8" r:id="rId29"/>
    <p:sldId id="283" r:id="rId3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B08C8AF6-937E-4788-90B0-8D11CDAD8675}">
          <p14:sldIdLst>
            <p14:sldId id="256"/>
            <p14:sldId id="257"/>
            <p14:sldId id="267"/>
            <p14:sldId id="258"/>
            <p14:sldId id="259"/>
            <p14:sldId id="260"/>
            <p14:sldId id="268"/>
            <p14:sldId id="261"/>
            <p14:sldId id="262"/>
            <p14:sldId id="263"/>
            <p14:sldId id="264"/>
            <p14:sldId id="265"/>
            <p14:sldId id="266"/>
            <p14:sldId id="269"/>
            <p14:sldId id="270"/>
            <p14:sldId id="271"/>
            <p14:sldId id="272"/>
            <p14:sldId id="273"/>
            <p14:sldId id="274"/>
            <p14:sldId id="275"/>
            <p14:sldId id="276"/>
            <p14:sldId id="277"/>
            <p14:sldId id="278"/>
            <p14:sldId id="279"/>
            <p14:sldId id="280"/>
            <p14:sldId id="281"/>
            <p14:sldId id="282"/>
            <p14:sldId id="288"/>
            <p14:sldId id="28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D3079B-545D-4F4F-861B-56E5296150A8}" type="datetimeFigureOut">
              <a:rPr lang="tr-TR" smtClean="0"/>
              <a:t>24.03.2021</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D769A9-CBF2-4A74-8950-3C38FF8FCA65}" type="slidenum">
              <a:rPr lang="tr-TR" smtClean="0"/>
              <a:t>‹#›</a:t>
            </a:fld>
            <a:endParaRPr lang="tr-TR"/>
          </a:p>
        </p:txBody>
      </p:sp>
    </p:spTree>
    <p:extLst>
      <p:ext uri="{BB962C8B-B14F-4D97-AF65-F5344CB8AC3E}">
        <p14:creationId xmlns:p14="http://schemas.microsoft.com/office/powerpoint/2010/main" val="2424306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BD769A9-CBF2-4A74-8950-3C38FF8FCA65}" type="slidenum">
              <a:rPr lang="tr-TR" smtClean="0"/>
              <a:t>3</a:t>
            </a:fld>
            <a:endParaRPr lang="tr-TR"/>
          </a:p>
        </p:txBody>
      </p:sp>
    </p:spTree>
    <p:extLst>
      <p:ext uri="{BB962C8B-B14F-4D97-AF65-F5344CB8AC3E}">
        <p14:creationId xmlns:p14="http://schemas.microsoft.com/office/powerpoint/2010/main" val="15700045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tr-TR" smtClean="0"/>
              <a:t>Asıl başlık stili için tıklatın</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7B9D98E2-14D5-426A-8458-C734C959D1AB}" type="datetimeFigureOut">
              <a:rPr lang="tr-TR" smtClean="0"/>
              <a:t>24.03.2021</a:t>
            </a:fld>
            <a:endParaRPr lang="tr-TR"/>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tr-TR"/>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EA4B1C6B-5E80-4DA0-9F83-A712701AB34D}" type="slidenum">
              <a:rPr lang="tr-TR" smtClean="0"/>
              <a:t>‹#›</a:t>
            </a:fld>
            <a:endParaRPr lang="tr-TR"/>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7B9D98E2-14D5-426A-8458-C734C959D1AB}" type="datetimeFigureOut">
              <a:rPr lang="tr-TR" smtClean="0"/>
              <a:t>24.03.2021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A4B1C6B-5E80-4DA0-9F83-A712701AB34D}"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tr-TR" smtClean="0"/>
              <a:t>Asıl başlık stili için tıklatın</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7B9D98E2-14D5-426A-8458-C734C959D1AB}" type="datetimeFigureOut">
              <a:rPr lang="tr-TR" smtClean="0"/>
              <a:t>24.03.2021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A4B1C6B-5E80-4DA0-9F83-A712701AB34D}"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7B9D98E2-14D5-426A-8458-C734C959D1AB}" type="datetimeFigureOut">
              <a:rPr lang="tr-TR" smtClean="0"/>
              <a:t>24.03.2021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A4B1C6B-5E80-4DA0-9F83-A712701AB34D}"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tr-TR" smtClean="0"/>
              <a:t>Asıl başlık stili için tıklatın</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7B9D98E2-14D5-426A-8458-C734C959D1AB}" type="datetimeFigureOut">
              <a:rPr lang="tr-TR" smtClean="0"/>
              <a:t>24.03.2021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A4B1C6B-5E80-4DA0-9F83-A712701AB34D}"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5" name="Date Placeholder 4"/>
          <p:cNvSpPr>
            <a:spLocks noGrp="1"/>
          </p:cNvSpPr>
          <p:nvPr>
            <p:ph type="dt" sz="half" idx="10"/>
          </p:nvPr>
        </p:nvSpPr>
        <p:spPr/>
        <p:txBody>
          <a:bodyPr/>
          <a:lstStyle/>
          <a:p>
            <a:fld id="{7B9D98E2-14D5-426A-8458-C734C959D1AB}" type="datetimeFigureOut">
              <a:rPr lang="tr-TR" smtClean="0"/>
              <a:t>24.03.2021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A4B1C6B-5E80-4DA0-9F83-A712701AB34D}" type="slidenum">
              <a:rPr lang="tr-TR" smtClean="0"/>
              <a:t>‹#›</a:t>
            </a:fld>
            <a:endParaRPr lang="tr-TR"/>
          </a:p>
        </p:txBody>
      </p:sp>
      <p:sp>
        <p:nvSpPr>
          <p:cNvPr id="9" name="Content Placeholder 8"/>
          <p:cNvSpPr>
            <a:spLocks noGrp="1"/>
          </p:cNvSpPr>
          <p:nvPr>
            <p:ph sz="quarter" idx="13"/>
          </p:nvPr>
        </p:nvSpPr>
        <p:spPr>
          <a:xfrm>
            <a:off x="1042416" y="2313432"/>
            <a:ext cx="3419856" cy="349300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7B9D98E2-14D5-426A-8458-C734C959D1AB}" type="datetimeFigureOut">
              <a:rPr lang="tr-TR" smtClean="0"/>
              <a:t>24.03.2021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EA4B1C6B-5E80-4DA0-9F83-A712701AB34D}"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7B9D98E2-14D5-426A-8458-C734C959D1AB}" type="datetimeFigureOut">
              <a:rPr lang="tr-TR" smtClean="0"/>
              <a:t>24.03.2021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EA4B1C6B-5E80-4DA0-9F83-A712701AB34D}"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9D98E2-14D5-426A-8458-C734C959D1AB}" type="datetimeFigureOut">
              <a:rPr lang="tr-TR" smtClean="0"/>
              <a:t>24.03.2021</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EA4B1C6B-5E80-4DA0-9F83-A712701AB34D}"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7B9D98E2-14D5-426A-8458-C734C959D1AB}" type="datetimeFigureOut">
              <a:rPr lang="tr-TR" smtClean="0"/>
              <a:t>24.03.2021</a:t>
            </a:fld>
            <a:endParaRPr lang="tr-TR"/>
          </a:p>
        </p:txBody>
      </p:sp>
      <p:sp>
        <p:nvSpPr>
          <p:cNvPr id="7" name="Slide Number Placeholder 6"/>
          <p:cNvSpPr>
            <a:spLocks noGrp="1"/>
          </p:cNvSpPr>
          <p:nvPr>
            <p:ph type="sldNum" sz="quarter" idx="12"/>
          </p:nvPr>
        </p:nvSpPr>
        <p:spPr/>
        <p:txBody>
          <a:bodyPr/>
          <a:lstStyle/>
          <a:p>
            <a:fld id="{EA4B1C6B-5E80-4DA0-9F83-A712701AB34D}" type="slidenum">
              <a:rPr lang="tr-TR" smtClean="0"/>
              <a:t>‹#›</a:t>
            </a:fld>
            <a:endParaRPr lang="tr-TR"/>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tr-T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tr-TR" smtClean="0"/>
              <a:t>Asıl başlık stili için tıklatın</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tr-TR" smtClean="0"/>
              <a:t>Asıl başlık stili için tıklatın</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7B9D98E2-14D5-426A-8458-C734C959D1AB}" type="datetimeFigureOut">
              <a:rPr lang="tr-TR" smtClean="0"/>
              <a:t>24.03.2021</a:t>
            </a:fld>
            <a:endParaRPr lang="tr-TR"/>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tr-TR"/>
          </a:p>
        </p:txBody>
      </p:sp>
      <p:sp>
        <p:nvSpPr>
          <p:cNvPr id="7" name="Slide Number Placeholder 6"/>
          <p:cNvSpPr>
            <a:spLocks noGrp="1"/>
          </p:cNvSpPr>
          <p:nvPr>
            <p:ph type="sldNum" sz="quarter" idx="12"/>
          </p:nvPr>
        </p:nvSpPr>
        <p:spPr/>
        <p:txBody>
          <a:bodyPr/>
          <a:lstStyle/>
          <a:p>
            <a:fld id="{EA4B1C6B-5E80-4DA0-9F83-A712701AB34D}"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7B9D98E2-14D5-426A-8458-C734C959D1AB}" type="datetimeFigureOut">
              <a:rPr lang="tr-TR" smtClean="0"/>
              <a:t>24.03.2021</a:t>
            </a:fld>
            <a:endParaRPr lang="tr-TR"/>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tr-TR"/>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EA4B1C6B-5E80-4DA0-9F83-A712701AB34D}"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sagligabiradim.com/kirmizi-baslikli-kiz-korkulariyla-yuzlestiginde/"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aklinizikesfedin.com/inanclarinizi-degistirin-ve-kisiliginizi-guclendirin/"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r>
              <a:rPr lang="tr-TR" dirty="0" smtClean="0"/>
              <a:t>STRES YÖNETİMİ</a:t>
            </a:r>
            <a:endParaRPr lang="tr-TR" dirty="0"/>
          </a:p>
        </p:txBody>
      </p:sp>
      <p:sp>
        <p:nvSpPr>
          <p:cNvPr id="3" name="Alt Başlık 2"/>
          <p:cNvSpPr>
            <a:spLocks noGrp="1"/>
          </p:cNvSpPr>
          <p:nvPr>
            <p:ph type="subTitle" idx="1"/>
          </p:nvPr>
        </p:nvSpPr>
        <p:spPr/>
        <p:txBody>
          <a:bodyPr/>
          <a:lstStyle/>
          <a:p>
            <a:r>
              <a:rPr lang="tr-TR" dirty="0" smtClean="0"/>
              <a:t>ZEHRA BAŞTEPE YANIK</a:t>
            </a:r>
          </a:p>
          <a:p>
            <a:r>
              <a:rPr lang="tr-TR" dirty="0" smtClean="0"/>
              <a:t>PSİKOLOJİK DANIŞMAN</a:t>
            </a:r>
            <a:endParaRPr lang="tr-TR" dirty="0"/>
          </a:p>
        </p:txBody>
      </p:sp>
    </p:spTree>
    <p:extLst>
      <p:ext uri="{BB962C8B-B14F-4D97-AF65-F5344CB8AC3E}">
        <p14:creationId xmlns:p14="http://schemas.microsoft.com/office/powerpoint/2010/main" val="8541682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DAVRANIŞSAL BELİRTİLER</a:t>
            </a:r>
            <a:endParaRPr lang="tr-TR" dirty="0"/>
          </a:p>
        </p:txBody>
      </p:sp>
      <p:sp>
        <p:nvSpPr>
          <p:cNvPr id="3" name="İçerik Yer Tutucusu 2"/>
          <p:cNvSpPr>
            <a:spLocks noGrp="1"/>
          </p:cNvSpPr>
          <p:nvPr>
            <p:ph idx="1"/>
          </p:nvPr>
        </p:nvSpPr>
        <p:spPr/>
        <p:txBody>
          <a:bodyPr>
            <a:normAutofit/>
          </a:bodyPr>
          <a:lstStyle/>
          <a:p>
            <a:pPr lvl="0">
              <a:buClr>
                <a:srgbClr val="873624"/>
              </a:buClr>
            </a:pPr>
            <a:r>
              <a:rPr lang="tr-TR" sz="2000" dirty="0" smtClean="0">
                <a:solidFill>
                  <a:srgbClr val="895D1D"/>
                </a:solidFill>
              </a:rPr>
              <a:t> </a:t>
            </a:r>
            <a:r>
              <a:rPr lang="tr-TR" sz="2200" dirty="0">
                <a:solidFill>
                  <a:srgbClr val="895D1D"/>
                </a:solidFill>
              </a:rPr>
              <a:t>Sonuçlarını düşünmeden hareket etmeniz</a:t>
            </a:r>
          </a:p>
          <a:p>
            <a:pPr lvl="0">
              <a:buClr>
                <a:srgbClr val="873624"/>
              </a:buClr>
            </a:pPr>
            <a:endParaRPr lang="tr-TR" sz="2200" dirty="0">
              <a:solidFill>
                <a:srgbClr val="895D1D"/>
              </a:solidFill>
            </a:endParaRPr>
          </a:p>
          <a:p>
            <a:pPr lvl="0">
              <a:buClr>
                <a:srgbClr val="873624"/>
              </a:buClr>
            </a:pPr>
            <a:r>
              <a:rPr lang="tr-TR" sz="2200" dirty="0" smtClean="0">
                <a:solidFill>
                  <a:srgbClr val="895D1D"/>
                </a:solidFill>
              </a:rPr>
              <a:t>  </a:t>
            </a:r>
            <a:r>
              <a:rPr lang="tr-TR" sz="2200" dirty="0">
                <a:solidFill>
                  <a:srgbClr val="895D1D"/>
                </a:solidFill>
              </a:rPr>
              <a:t>Dişlerinizi gıcırdatmanız</a:t>
            </a:r>
          </a:p>
          <a:p>
            <a:pPr lvl="0">
              <a:buClr>
                <a:srgbClr val="873624"/>
              </a:buClr>
            </a:pPr>
            <a:endParaRPr lang="tr-TR" sz="2200" dirty="0">
              <a:solidFill>
                <a:srgbClr val="895D1D"/>
              </a:solidFill>
            </a:endParaRPr>
          </a:p>
          <a:p>
            <a:pPr lvl="0">
              <a:buClr>
                <a:srgbClr val="873624"/>
              </a:buClr>
            </a:pPr>
            <a:r>
              <a:rPr lang="tr-TR" sz="2200" dirty="0" smtClean="0">
                <a:solidFill>
                  <a:srgbClr val="895D1D"/>
                </a:solidFill>
              </a:rPr>
              <a:t> </a:t>
            </a:r>
            <a:r>
              <a:rPr lang="tr-TR" sz="2200" dirty="0">
                <a:solidFill>
                  <a:srgbClr val="895D1D"/>
                </a:solidFill>
              </a:rPr>
              <a:t>Sigara, ilaç ya da alkol kullanımını artırmanız</a:t>
            </a:r>
          </a:p>
          <a:p>
            <a:pPr lvl="0">
              <a:buClr>
                <a:srgbClr val="873624"/>
              </a:buClr>
            </a:pPr>
            <a:endParaRPr lang="tr-TR" sz="2200" dirty="0">
              <a:solidFill>
                <a:srgbClr val="895D1D"/>
              </a:solidFill>
            </a:endParaRPr>
          </a:p>
          <a:p>
            <a:pPr lvl="0">
              <a:buClr>
                <a:srgbClr val="873624"/>
              </a:buClr>
            </a:pPr>
            <a:r>
              <a:rPr lang="tr-TR" sz="2200" dirty="0" smtClean="0">
                <a:solidFill>
                  <a:srgbClr val="895D1D"/>
                </a:solidFill>
              </a:rPr>
              <a:t>  </a:t>
            </a:r>
            <a:r>
              <a:rPr lang="tr-TR" sz="2200" dirty="0">
                <a:solidFill>
                  <a:srgbClr val="895D1D"/>
                </a:solidFill>
              </a:rPr>
              <a:t>Kaza yapmaya eğilim göstermeniz</a:t>
            </a:r>
          </a:p>
          <a:p>
            <a:endParaRPr lang="tr-TR" sz="2000" dirty="0"/>
          </a:p>
        </p:txBody>
      </p:sp>
    </p:spTree>
    <p:extLst>
      <p:ext uri="{BB962C8B-B14F-4D97-AF65-F5344CB8AC3E}">
        <p14:creationId xmlns:p14="http://schemas.microsoft.com/office/powerpoint/2010/main" val="6421955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BEDENSEL BELİRTİLER</a:t>
            </a:r>
            <a:endParaRPr lang="tr-TR" dirty="0"/>
          </a:p>
        </p:txBody>
      </p:sp>
      <p:sp>
        <p:nvSpPr>
          <p:cNvPr id="3" name="İçerik Yer Tutucusu 2"/>
          <p:cNvSpPr>
            <a:spLocks noGrp="1"/>
          </p:cNvSpPr>
          <p:nvPr>
            <p:ph idx="1"/>
          </p:nvPr>
        </p:nvSpPr>
        <p:spPr/>
        <p:txBody>
          <a:bodyPr>
            <a:normAutofit fontScale="70000" lnSpcReduction="20000"/>
          </a:bodyPr>
          <a:lstStyle/>
          <a:p>
            <a:r>
              <a:rPr lang="tr-TR" dirty="0" smtClean="0"/>
              <a:t> </a:t>
            </a:r>
            <a:r>
              <a:rPr lang="tr-TR" dirty="0"/>
              <a:t>Ellerinizin ya da bedeninizin aşırı terlemesi</a:t>
            </a:r>
          </a:p>
          <a:p>
            <a:endParaRPr lang="tr-TR" dirty="0"/>
          </a:p>
          <a:p>
            <a:r>
              <a:rPr lang="tr-TR" dirty="0" smtClean="0"/>
              <a:t> </a:t>
            </a:r>
            <a:r>
              <a:rPr lang="tr-TR" dirty="0"/>
              <a:t>Kalp atış ritminizin artışı</a:t>
            </a:r>
          </a:p>
          <a:p>
            <a:endParaRPr lang="tr-TR" dirty="0"/>
          </a:p>
          <a:p>
            <a:r>
              <a:rPr lang="tr-TR" dirty="0" smtClean="0"/>
              <a:t> </a:t>
            </a:r>
            <a:r>
              <a:rPr lang="tr-TR" dirty="0"/>
              <a:t>Bedeninizin titremesi</a:t>
            </a:r>
          </a:p>
          <a:p>
            <a:endParaRPr lang="tr-TR" dirty="0"/>
          </a:p>
          <a:p>
            <a:r>
              <a:rPr lang="tr-TR" dirty="0" smtClean="0"/>
              <a:t> </a:t>
            </a:r>
            <a:r>
              <a:rPr lang="tr-TR" dirty="0"/>
              <a:t>Sinirsel tiklerin ortaya çıkması ya da artması</a:t>
            </a:r>
          </a:p>
          <a:p>
            <a:endParaRPr lang="tr-TR" dirty="0"/>
          </a:p>
          <a:p>
            <a:r>
              <a:rPr lang="tr-TR" dirty="0" smtClean="0"/>
              <a:t> </a:t>
            </a:r>
            <a:r>
              <a:rPr lang="tr-TR" dirty="0"/>
              <a:t>Boğaz ve ağız kuruluğu çekmeniz</a:t>
            </a:r>
          </a:p>
          <a:p>
            <a:endParaRPr lang="tr-TR" dirty="0"/>
          </a:p>
          <a:p>
            <a:r>
              <a:rPr lang="tr-TR" dirty="0" smtClean="0"/>
              <a:t>Kolayca </a:t>
            </a:r>
            <a:r>
              <a:rPr lang="tr-TR" dirty="0"/>
              <a:t>yorulmanız</a:t>
            </a:r>
          </a:p>
          <a:p>
            <a:endParaRPr lang="tr-TR" dirty="0"/>
          </a:p>
          <a:p>
            <a:r>
              <a:rPr lang="tr-TR" dirty="0" smtClean="0"/>
              <a:t> </a:t>
            </a:r>
            <a:r>
              <a:rPr lang="tr-TR" dirty="0"/>
              <a:t>Sık sık tuvalete çıkmanız</a:t>
            </a:r>
          </a:p>
          <a:p>
            <a:endParaRPr lang="tr-TR" dirty="0"/>
          </a:p>
        </p:txBody>
      </p:sp>
    </p:spTree>
    <p:extLst>
      <p:ext uri="{BB962C8B-B14F-4D97-AF65-F5344CB8AC3E}">
        <p14:creationId xmlns:p14="http://schemas.microsoft.com/office/powerpoint/2010/main" val="8977574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1043492" y="2323652"/>
            <a:ext cx="6777317" cy="4057676"/>
          </a:xfrm>
        </p:spPr>
        <p:txBody>
          <a:bodyPr>
            <a:normAutofit fontScale="77500" lnSpcReduction="20000"/>
          </a:bodyPr>
          <a:lstStyle/>
          <a:p>
            <a:r>
              <a:rPr lang="tr-TR" dirty="0" smtClean="0"/>
              <a:t>  </a:t>
            </a:r>
            <a:r>
              <a:rPr lang="tr-TR" dirty="0"/>
              <a:t>Uyku (aşırı az ya da fazla) sorunu yaşamanız</a:t>
            </a:r>
          </a:p>
          <a:p>
            <a:endParaRPr lang="tr-TR" dirty="0"/>
          </a:p>
          <a:p>
            <a:r>
              <a:rPr lang="tr-TR" dirty="0" smtClean="0"/>
              <a:t> </a:t>
            </a:r>
            <a:r>
              <a:rPr lang="tr-TR" dirty="0"/>
              <a:t>İshal, hazımsızlık ya da kusma gibi sindirim ve boşaltım sorunu çekmeniz</a:t>
            </a:r>
          </a:p>
          <a:p>
            <a:endParaRPr lang="tr-TR" dirty="0"/>
          </a:p>
          <a:p>
            <a:r>
              <a:rPr lang="tr-TR" dirty="0" smtClean="0"/>
              <a:t> </a:t>
            </a:r>
            <a:r>
              <a:rPr lang="tr-TR" dirty="0"/>
              <a:t>Mide sancısı ya da </a:t>
            </a:r>
            <a:r>
              <a:rPr lang="tr-TR" dirty="0" smtClean="0"/>
              <a:t>baş </a:t>
            </a:r>
            <a:r>
              <a:rPr lang="tr-TR" dirty="0" err="1" smtClean="0"/>
              <a:t>ağrısınızın</a:t>
            </a:r>
            <a:r>
              <a:rPr lang="tr-TR" dirty="0" smtClean="0"/>
              <a:t> </a:t>
            </a:r>
            <a:r>
              <a:rPr lang="tr-TR" dirty="0"/>
              <a:t>olması</a:t>
            </a:r>
          </a:p>
          <a:p>
            <a:endParaRPr lang="tr-TR" dirty="0"/>
          </a:p>
          <a:p>
            <a:r>
              <a:rPr lang="tr-TR" dirty="0" smtClean="0"/>
              <a:t> </a:t>
            </a:r>
            <a:r>
              <a:rPr lang="tr-TR" dirty="0"/>
              <a:t>(Kadınlarda) Adet öncesi geriliminizin artışı</a:t>
            </a:r>
          </a:p>
          <a:p>
            <a:endParaRPr lang="tr-TR" dirty="0"/>
          </a:p>
          <a:p>
            <a:r>
              <a:rPr lang="tr-TR" dirty="0" err="1" smtClean="0"/>
              <a:t>Boyununuzda</a:t>
            </a:r>
            <a:r>
              <a:rPr lang="tr-TR" dirty="0" smtClean="0"/>
              <a:t> </a:t>
            </a:r>
            <a:r>
              <a:rPr lang="tr-TR" dirty="0"/>
              <a:t>ve sırtınızın altında ağrı olması</a:t>
            </a:r>
          </a:p>
          <a:p>
            <a:endParaRPr lang="tr-TR" dirty="0"/>
          </a:p>
          <a:p>
            <a:r>
              <a:rPr lang="tr-TR" dirty="0" smtClean="0"/>
              <a:t> </a:t>
            </a:r>
            <a:r>
              <a:rPr lang="tr-TR" dirty="0"/>
              <a:t>İştahınızı kaybetmeniz ya da aşırı yemeniz</a:t>
            </a:r>
          </a:p>
          <a:p>
            <a:endParaRPr lang="tr-TR" dirty="0"/>
          </a:p>
          <a:p>
            <a:r>
              <a:rPr lang="tr-TR" dirty="0" smtClean="0"/>
              <a:t>  </a:t>
            </a:r>
            <a:r>
              <a:rPr lang="tr-TR" dirty="0"/>
              <a:t>Çabuk hastalanmanı</a:t>
            </a:r>
          </a:p>
          <a:p>
            <a:endParaRPr lang="tr-TR" dirty="0"/>
          </a:p>
          <a:p>
            <a:endParaRPr lang="tr-TR" dirty="0"/>
          </a:p>
        </p:txBody>
      </p:sp>
    </p:spTree>
    <p:extLst>
      <p:ext uri="{BB962C8B-B14F-4D97-AF65-F5344CB8AC3E}">
        <p14:creationId xmlns:p14="http://schemas.microsoft.com/office/powerpoint/2010/main" val="28228870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STRESLE NASIL BAŞ EDEBİLİRSİNİZ?</a:t>
            </a:r>
            <a:endParaRPr lang="tr-TR" dirty="0"/>
          </a:p>
        </p:txBody>
      </p:sp>
      <p:sp>
        <p:nvSpPr>
          <p:cNvPr id="3" name="İçerik Yer Tutucusu 2"/>
          <p:cNvSpPr>
            <a:spLocks noGrp="1"/>
          </p:cNvSpPr>
          <p:nvPr>
            <p:ph idx="1"/>
          </p:nvPr>
        </p:nvSpPr>
        <p:spPr>
          <a:xfrm>
            <a:off x="1043493" y="2323652"/>
            <a:ext cx="4104572" cy="4057676"/>
          </a:xfrm>
        </p:spPr>
        <p:txBody>
          <a:bodyPr>
            <a:normAutofit fontScale="92500" lnSpcReduction="10000"/>
          </a:bodyPr>
          <a:lstStyle/>
          <a:p>
            <a:pPr>
              <a:lnSpc>
                <a:spcPct val="115000"/>
              </a:lnSpc>
              <a:spcAft>
                <a:spcPts val="1000"/>
              </a:spcAft>
            </a:pPr>
            <a:r>
              <a:rPr lang="tr-TR" dirty="0">
                <a:latin typeface="Calibri"/>
                <a:ea typeface="Calibri"/>
                <a:cs typeface="Times New Roman"/>
              </a:rPr>
              <a:t>Genellikle kişiler stres altındayken bir çözüm üretmek yerine, içinde bulundukları durumun ne kadar kötü olduğunu, kolay kolay değişmeyeceğini düşünerek olayları zihinlerinde birçok kez canlandırır. Bu da onların kendini çaresiz ve edilgin hissetmesine neden olur.</a:t>
            </a:r>
          </a:p>
          <a:p>
            <a:endParaRPr lang="tr-T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2348880"/>
            <a:ext cx="3557637" cy="3667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37451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3600" dirty="0">
                <a:solidFill>
                  <a:srgbClr val="873624"/>
                </a:solidFill>
              </a:rPr>
              <a:t>STRESLE NASIL BAŞ EDEBİLİRSİNİZ?</a:t>
            </a:r>
            <a:endParaRPr lang="tr-TR" dirty="0"/>
          </a:p>
        </p:txBody>
      </p:sp>
      <p:sp>
        <p:nvSpPr>
          <p:cNvPr id="3" name="İçerik Yer Tutucusu 2"/>
          <p:cNvSpPr>
            <a:spLocks noGrp="1"/>
          </p:cNvSpPr>
          <p:nvPr>
            <p:ph idx="1"/>
          </p:nvPr>
        </p:nvSpPr>
        <p:spPr/>
        <p:txBody>
          <a:bodyPr>
            <a:normAutofit/>
          </a:bodyPr>
          <a:lstStyle/>
          <a:p>
            <a:r>
              <a:rPr lang="tr-TR" dirty="0">
                <a:latin typeface="Calibri"/>
                <a:ea typeface="Calibri"/>
                <a:cs typeface="Times New Roman"/>
              </a:rPr>
              <a:t>Düşüncelerimiz ve bir olayı nasıl yorumladığımız duygu ve davranışlarımızı </a:t>
            </a:r>
            <a:r>
              <a:rPr lang="tr-TR" dirty="0" smtClean="0">
                <a:latin typeface="Calibri"/>
                <a:ea typeface="Calibri"/>
                <a:cs typeface="Times New Roman"/>
              </a:rPr>
              <a:t>belirler</a:t>
            </a:r>
          </a:p>
          <a:p>
            <a:pPr>
              <a:lnSpc>
                <a:spcPct val="115000"/>
              </a:lnSpc>
              <a:spcAft>
                <a:spcPts val="1000"/>
              </a:spcAft>
            </a:pPr>
            <a:r>
              <a:rPr lang="tr-TR" dirty="0">
                <a:latin typeface="Calibri"/>
                <a:ea typeface="Calibri"/>
                <a:cs typeface="Times New Roman"/>
              </a:rPr>
              <a:t>Çoğumuz bazı düşünce hataları yaparız. </a:t>
            </a:r>
            <a:r>
              <a:rPr lang="tr-TR" dirty="0" smtClean="0">
                <a:latin typeface="Calibri"/>
                <a:ea typeface="Calibri"/>
                <a:cs typeface="Times New Roman"/>
              </a:rPr>
              <a:t>(</a:t>
            </a:r>
            <a:r>
              <a:rPr lang="tr-TR" sz="1500" dirty="0" smtClean="0">
                <a:latin typeface="Calibri"/>
                <a:ea typeface="Calibri"/>
                <a:cs typeface="Times New Roman"/>
              </a:rPr>
              <a:t>Örneğin</a:t>
            </a:r>
            <a:r>
              <a:rPr lang="tr-TR" sz="1500" dirty="0">
                <a:latin typeface="Calibri"/>
                <a:ea typeface="Calibri"/>
                <a:cs typeface="Times New Roman"/>
              </a:rPr>
              <a:t>, bir olaya dayanarak genellemeler yaparız, karşımızdaki kişinin ne hissettiğini ve ne düşündüğünü bildiğimize inanırız, mutluluğumuzun diğer kişilerin davranışlarına bağlı olduğunu düşünür ve onları değiştirmeye çalışırız. Halbuki enerjimizi başkalarını değiştirmek için değil kendimizi değiştirmek için harcarsak daha kısa zamanda sonuca ulaşabiliriz</a:t>
            </a:r>
            <a:r>
              <a:rPr lang="tr-TR" sz="1500" dirty="0" smtClean="0">
                <a:latin typeface="Calibri"/>
                <a:ea typeface="Calibri"/>
                <a:cs typeface="Times New Roman"/>
              </a:rPr>
              <a:t>.</a:t>
            </a:r>
            <a:r>
              <a:rPr lang="tr-TR" dirty="0" smtClean="0">
                <a:latin typeface="Calibri"/>
                <a:ea typeface="Calibri"/>
                <a:cs typeface="Times New Roman"/>
              </a:rPr>
              <a:t>)</a:t>
            </a:r>
            <a:endParaRPr lang="tr-TR" dirty="0">
              <a:latin typeface="Calibri"/>
              <a:ea typeface="Calibri"/>
              <a:cs typeface="Times New Roman"/>
            </a:endParaRPr>
          </a:p>
          <a:p>
            <a:endParaRPr lang="tr-TR" dirty="0"/>
          </a:p>
        </p:txBody>
      </p:sp>
    </p:spTree>
    <p:extLst>
      <p:ext uri="{BB962C8B-B14F-4D97-AF65-F5344CB8AC3E}">
        <p14:creationId xmlns:p14="http://schemas.microsoft.com/office/powerpoint/2010/main" val="31562354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3600" dirty="0">
                <a:solidFill>
                  <a:srgbClr val="873624"/>
                </a:solidFill>
              </a:rPr>
              <a:t>STRESLE NASIL BAŞ EDEBİLİRSİNİZ?</a:t>
            </a:r>
            <a:endParaRPr lang="tr-TR" dirty="0"/>
          </a:p>
        </p:txBody>
      </p:sp>
      <p:sp>
        <p:nvSpPr>
          <p:cNvPr id="3" name="İçerik Yer Tutucusu 2"/>
          <p:cNvSpPr>
            <a:spLocks noGrp="1"/>
          </p:cNvSpPr>
          <p:nvPr>
            <p:ph idx="1"/>
          </p:nvPr>
        </p:nvSpPr>
        <p:spPr>
          <a:xfrm>
            <a:off x="1043493" y="2323653"/>
            <a:ext cx="6048787" cy="2329483"/>
          </a:xfrm>
        </p:spPr>
        <p:txBody>
          <a:bodyPr/>
          <a:lstStyle/>
          <a:p>
            <a:r>
              <a:rPr lang="tr-TR" dirty="0">
                <a:latin typeface="Calibri"/>
                <a:ea typeface="Calibri"/>
                <a:cs typeface="Times New Roman"/>
              </a:rPr>
              <a:t>Öncelikle stresin yaşamınızın hangi alan(</a:t>
            </a:r>
            <a:r>
              <a:rPr lang="tr-TR" dirty="0" err="1">
                <a:latin typeface="Calibri"/>
                <a:ea typeface="Calibri"/>
                <a:cs typeface="Times New Roman"/>
              </a:rPr>
              <a:t>lar</a:t>
            </a:r>
            <a:r>
              <a:rPr lang="tr-TR" dirty="0">
                <a:latin typeface="Calibri"/>
                <a:ea typeface="Calibri"/>
                <a:cs typeface="Times New Roman"/>
              </a:rPr>
              <a:t>)</a:t>
            </a:r>
            <a:r>
              <a:rPr lang="tr-TR" dirty="0" err="1">
                <a:latin typeface="Calibri"/>
                <a:ea typeface="Calibri"/>
                <a:cs typeface="Times New Roman"/>
              </a:rPr>
              <a:t>ından</a:t>
            </a:r>
            <a:r>
              <a:rPr lang="tr-TR" dirty="0">
                <a:latin typeface="Calibri"/>
                <a:ea typeface="Calibri"/>
                <a:cs typeface="Times New Roman"/>
              </a:rPr>
              <a:t> kaynaklandığını ve o durumda belirgin olarak bizi neyin rahatsız ettiğini, hangi duyguları yaşadığımızı ve bu duygularımızla nasıl tepkiler verdiğimizi gözden geçirmeniz gerekir</a:t>
            </a: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0032" y="4250653"/>
            <a:ext cx="3672409" cy="2274691"/>
          </a:xfrm>
          <a:prstGeom prst="rect">
            <a:avLst/>
          </a:prstGeom>
        </p:spPr>
      </p:pic>
    </p:spTree>
    <p:extLst>
      <p:ext uri="{BB962C8B-B14F-4D97-AF65-F5344CB8AC3E}">
        <p14:creationId xmlns:p14="http://schemas.microsoft.com/office/powerpoint/2010/main" val="12625020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3600" dirty="0">
                <a:solidFill>
                  <a:srgbClr val="873624"/>
                </a:solidFill>
              </a:rPr>
              <a:t>STRESLE NASIL BAŞ EDEBİLİRSİNİZ?</a:t>
            </a:r>
            <a:endParaRPr lang="tr-TR" dirty="0"/>
          </a:p>
        </p:txBody>
      </p:sp>
      <p:sp>
        <p:nvSpPr>
          <p:cNvPr id="3" name="İçerik Yer Tutucusu 2"/>
          <p:cNvSpPr>
            <a:spLocks noGrp="1"/>
          </p:cNvSpPr>
          <p:nvPr>
            <p:ph idx="1"/>
          </p:nvPr>
        </p:nvSpPr>
        <p:spPr/>
        <p:txBody>
          <a:bodyPr/>
          <a:lstStyle/>
          <a:p>
            <a:pPr>
              <a:lnSpc>
                <a:spcPct val="115000"/>
              </a:lnSpc>
              <a:spcAft>
                <a:spcPts val="1000"/>
              </a:spcAft>
            </a:pPr>
            <a:r>
              <a:rPr lang="tr-TR" dirty="0">
                <a:latin typeface="Calibri"/>
                <a:ea typeface="Calibri"/>
                <a:cs typeface="Times New Roman"/>
              </a:rPr>
              <a:t>Daha sonra da, yaşadığınız bu durumu değiştirmek için ne yapabileceğinizi düşünmeniz sorunun çözümünde önemli bir adım olacaktır.</a:t>
            </a:r>
          </a:p>
          <a:p>
            <a:endParaRPr lang="tr-TR" dirty="0"/>
          </a:p>
        </p:txBody>
      </p:sp>
    </p:spTree>
    <p:extLst>
      <p:ext uri="{BB962C8B-B14F-4D97-AF65-F5344CB8AC3E}">
        <p14:creationId xmlns:p14="http://schemas.microsoft.com/office/powerpoint/2010/main" val="30856491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STRES DÜZEYİMİZİ AZALTMAK İÇİN</a:t>
            </a:r>
            <a:endParaRPr lang="tr-TR" dirty="0"/>
          </a:p>
        </p:txBody>
      </p:sp>
      <p:sp>
        <p:nvSpPr>
          <p:cNvPr id="3" name="İçerik Yer Tutucusu 2"/>
          <p:cNvSpPr>
            <a:spLocks noGrp="1"/>
          </p:cNvSpPr>
          <p:nvPr>
            <p:ph idx="1"/>
          </p:nvPr>
        </p:nvSpPr>
        <p:spPr/>
        <p:txBody>
          <a:bodyPr/>
          <a:lstStyle/>
          <a:p>
            <a:pPr>
              <a:lnSpc>
                <a:spcPct val="115000"/>
              </a:lnSpc>
              <a:spcAft>
                <a:spcPts val="1000"/>
              </a:spcAft>
            </a:pPr>
            <a:r>
              <a:rPr lang="tr-TR" dirty="0">
                <a:latin typeface="Calibri"/>
                <a:ea typeface="Calibri"/>
                <a:cs typeface="Times New Roman"/>
              </a:rPr>
              <a:t>Kendinizle ilgili olumlu yargıları güçlendirmek ve iyi yönlerinize ve başarılarınıza odaklanmak önemlidir</a:t>
            </a:r>
            <a:r>
              <a:rPr lang="tr-TR" dirty="0" smtClean="0">
                <a:latin typeface="Calibri"/>
                <a:ea typeface="Calibri"/>
                <a:cs typeface="Times New Roman"/>
              </a:rPr>
              <a:t>,</a:t>
            </a:r>
          </a:p>
          <a:p>
            <a:pPr>
              <a:lnSpc>
                <a:spcPct val="115000"/>
              </a:lnSpc>
              <a:spcAft>
                <a:spcPts val="1000"/>
              </a:spcAft>
            </a:pPr>
            <a:r>
              <a:rPr lang="tr-TR" dirty="0" smtClean="0">
                <a:latin typeface="Calibri"/>
                <a:ea typeface="Calibri"/>
                <a:cs typeface="Times New Roman"/>
              </a:rPr>
              <a:t>“</a:t>
            </a:r>
            <a:r>
              <a:rPr lang="tr-TR" dirty="0">
                <a:latin typeface="Calibri"/>
                <a:ea typeface="Calibri"/>
                <a:cs typeface="Times New Roman"/>
              </a:rPr>
              <a:t>Bu durumla başa çıkabilirim”, </a:t>
            </a:r>
            <a:endParaRPr lang="tr-TR" dirty="0" smtClean="0">
              <a:latin typeface="Calibri"/>
              <a:ea typeface="Calibri"/>
              <a:cs typeface="Times New Roman"/>
            </a:endParaRPr>
          </a:p>
          <a:p>
            <a:pPr>
              <a:lnSpc>
                <a:spcPct val="115000"/>
              </a:lnSpc>
              <a:spcAft>
                <a:spcPts val="1000"/>
              </a:spcAft>
            </a:pPr>
            <a:r>
              <a:rPr lang="tr-TR" dirty="0" smtClean="0">
                <a:latin typeface="Calibri"/>
                <a:ea typeface="Calibri"/>
                <a:cs typeface="Times New Roman"/>
              </a:rPr>
              <a:t>“</a:t>
            </a:r>
            <a:r>
              <a:rPr lang="tr-TR" dirty="0">
                <a:latin typeface="Calibri"/>
                <a:ea typeface="Calibri"/>
                <a:cs typeface="Times New Roman"/>
              </a:rPr>
              <a:t>Elimden gelenin en iyisini yapacağım” gibi.</a:t>
            </a:r>
          </a:p>
          <a:p>
            <a:pPr>
              <a:lnSpc>
                <a:spcPct val="115000"/>
              </a:lnSpc>
              <a:spcAft>
                <a:spcPts val="1000"/>
              </a:spcAft>
            </a:pPr>
            <a:endParaRPr lang="tr-TR" dirty="0">
              <a:latin typeface="Calibri"/>
              <a:ea typeface="Calibri"/>
              <a:cs typeface="Times New Roman"/>
            </a:endParaRPr>
          </a:p>
          <a:p>
            <a:endParaRPr lang="tr-TR" dirty="0"/>
          </a:p>
        </p:txBody>
      </p:sp>
    </p:spTree>
    <p:extLst>
      <p:ext uri="{BB962C8B-B14F-4D97-AF65-F5344CB8AC3E}">
        <p14:creationId xmlns:p14="http://schemas.microsoft.com/office/powerpoint/2010/main" val="11614378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3600" dirty="0">
                <a:solidFill>
                  <a:srgbClr val="873624"/>
                </a:solidFill>
              </a:rPr>
              <a:t>STRES DÜZEYİMİZİ AZALTMAK İÇİN</a:t>
            </a:r>
            <a:endParaRPr lang="tr-TR" dirty="0"/>
          </a:p>
        </p:txBody>
      </p:sp>
      <p:sp>
        <p:nvSpPr>
          <p:cNvPr id="3" name="İçerik Yer Tutucusu 2"/>
          <p:cNvSpPr>
            <a:spLocks noGrp="1"/>
          </p:cNvSpPr>
          <p:nvPr>
            <p:ph idx="1"/>
          </p:nvPr>
        </p:nvSpPr>
        <p:spPr/>
        <p:txBody>
          <a:bodyPr/>
          <a:lstStyle/>
          <a:p>
            <a:pPr>
              <a:lnSpc>
                <a:spcPct val="115000"/>
              </a:lnSpc>
              <a:spcAft>
                <a:spcPts val="1000"/>
              </a:spcAft>
            </a:pPr>
            <a:r>
              <a:rPr lang="tr-TR" dirty="0" smtClean="0">
                <a:latin typeface="Calibri"/>
                <a:ea typeface="Calibri"/>
                <a:cs typeface="Times New Roman"/>
              </a:rPr>
              <a:t> </a:t>
            </a:r>
            <a:r>
              <a:rPr lang="tr-TR" dirty="0">
                <a:latin typeface="Calibri"/>
                <a:ea typeface="Calibri"/>
                <a:cs typeface="Times New Roman"/>
              </a:rPr>
              <a:t>Şimdiki anı yaşamanın önemli olduğunu unutmayın. Sürekli geçmişi ya da geleceği düşünmek içinde bulunduğunuz anı yaşamanızı ve zevk almanızı engeller.</a:t>
            </a:r>
          </a:p>
          <a:p>
            <a:endParaRPr lang="tr-TR" dirty="0"/>
          </a:p>
        </p:txBody>
      </p:sp>
    </p:spTree>
    <p:extLst>
      <p:ext uri="{BB962C8B-B14F-4D97-AF65-F5344CB8AC3E}">
        <p14:creationId xmlns:p14="http://schemas.microsoft.com/office/powerpoint/2010/main" val="12596610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3600" dirty="0">
                <a:solidFill>
                  <a:srgbClr val="873624"/>
                </a:solidFill>
              </a:rPr>
              <a:t>STRES DÜZEYİMİZİ AZALTMAK İÇİN</a:t>
            </a:r>
            <a:endParaRPr lang="tr-TR" dirty="0"/>
          </a:p>
        </p:txBody>
      </p:sp>
      <p:sp>
        <p:nvSpPr>
          <p:cNvPr id="3" name="İçerik Yer Tutucusu 2"/>
          <p:cNvSpPr>
            <a:spLocks noGrp="1"/>
          </p:cNvSpPr>
          <p:nvPr>
            <p:ph idx="1"/>
          </p:nvPr>
        </p:nvSpPr>
        <p:spPr/>
        <p:txBody>
          <a:bodyPr>
            <a:normAutofit lnSpcReduction="10000"/>
          </a:bodyPr>
          <a:lstStyle/>
          <a:p>
            <a:pPr>
              <a:lnSpc>
                <a:spcPct val="115000"/>
              </a:lnSpc>
              <a:spcAft>
                <a:spcPts val="1000"/>
              </a:spcAft>
            </a:pPr>
            <a:r>
              <a:rPr lang="tr-TR" dirty="0" smtClean="0">
                <a:latin typeface="Calibri"/>
                <a:ea typeface="Calibri"/>
                <a:cs typeface="Times New Roman"/>
              </a:rPr>
              <a:t> </a:t>
            </a:r>
            <a:r>
              <a:rPr lang="tr-TR" dirty="0">
                <a:latin typeface="Calibri"/>
                <a:ea typeface="Calibri"/>
                <a:cs typeface="Times New Roman"/>
              </a:rPr>
              <a:t>Karar vermek zorunda olmak da stres yaratır ve sürekli karar almayı erteleriz. </a:t>
            </a:r>
            <a:endParaRPr lang="tr-TR" dirty="0" smtClean="0">
              <a:latin typeface="Calibri"/>
              <a:ea typeface="Calibri"/>
              <a:cs typeface="Times New Roman"/>
            </a:endParaRPr>
          </a:p>
          <a:p>
            <a:pPr>
              <a:lnSpc>
                <a:spcPct val="115000"/>
              </a:lnSpc>
              <a:spcAft>
                <a:spcPts val="1000"/>
              </a:spcAft>
            </a:pPr>
            <a:r>
              <a:rPr lang="tr-TR" dirty="0" smtClean="0">
                <a:latin typeface="Calibri"/>
                <a:ea typeface="Calibri"/>
                <a:cs typeface="Times New Roman"/>
              </a:rPr>
              <a:t>Karar </a:t>
            </a:r>
            <a:r>
              <a:rPr lang="tr-TR" dirty="0">
                <a:latin typeface="Calibri"/>
                <a:ea typeface="Calibri"/>
                <a:cs typeface="Times New Roman"/>
              </a:rPr>
              <a:t>vermeniz gereken şeylerin bir listesini yapın ve hangi bilgilere gerek olduğunu, bu bilgileri nasıl elde edebileceğinizi düşünün. </a:t>
            </a:r>
            <a:endParaRPr lang="tr-TR" dirty="0" smtClean="0">
              <a:latin typeface="Calibri"/>
              <a:ea typeface="Calibri"/>
              <a:cs typeface="Times New Roman"/>
            </a:endParaRPr>
          </a:p>
          <a:p>
            <a:pPr>
              <a:lnSpc>
                <a:spcPct val="115000"/>
              </a:lnSpc>
              <a:spcAft>
                <a:spcPts val="1000"/>
              </a:spcAft>
            </a:pPr>
            <a:r>
              <a:rPr lang="tr-TR" dirty="0" smtClean="0">
                <a:latin typeface="Calibri"/>
                <a:ea typeface="Calibri"/>
                <a:cs typeface="Times New Roman"/>
              </a:rPr>
              <a:t>Seçenekleri </a:t>
            </a:r>
            <a:r>
              <a:rPr lang="tr-TR" dirty="0">
                <a:latin typeface="Calibri"/>
                <a:ea typeface="Calibri"/>
                <a:cs typeface="Times New Roman"/>
              </a:rPr>
              <a:t>tek tek ele alarak artı ve eksilerini değerlendirin.</a:t>
            </a:r>
          </a:p>
          <a:p>
            <a:endParaRPr lang="tr-TR" dirty="0"/>
          </a:p>
        </p:txBody>
      </p:sp>
    </p:spTree>
    <p:extLst>
      <p:ext uri="{BB962C8B-B14F-4D97-AF65-F5344CB8AC3E}">
        <p14:creationId xmlns:p14="http://schemas.microsoft.com/office/powerpoint/2010/main" val="1886732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STRES NEDİR?</a:t>
            </a:r>
            <a:endParaRPr lang="tr-TR" dirty="0"/>
          </a:p>
        </p:txBody>
      </p:sp>
      <p:sp>
        <p:nvSpPr>
          <p:cNvPr id="3" name="İçerik Yer Tutucusu 2"/>
          <p:cNvSpPr>
            <a:spLocks noGrp="1"/>
          </p:cNvSpPr>
          <p:nvPr>
            <p:ph idx="1"/>
          </p:nvPr>
        </p:nvSpPr>
        <p:spPr>
          <a:xfrm>
            <a:off x="1043493" y="2323652"/>
            <a:ext cx="3744532" cy="3508977"/>
          </a:xfrm>
        </p:spPr>
        <p:txBody>
          <a:bodyPr/>
          <a:lstStyle/>
          <a:p>
            <a:r>
              <a:rPr lang="tr-TR" dirty="0">
                <a:latin typeface="Calibri"/>
                <a:ea typeface="Calibri"/>
                <a:cs typeface="Times New Roman"/>
              </a:rPr>
              <a:t>Stres kişinin üzerinde hissettiği baskı ve gerginlik durumudur</a:t>
            </a:r>
            <a:r>
              <a:rPr lang="tr-TR" dirty="0" smtClean="0">
                <a:latin typeface="Calibri"/>
                <a:ea typeface="Calibri"/>
                <a:cs typeface="Times New Roman"/>
              </a:rPr>
              <a:t>.</a:t>
            </a:r>
          </a:p>
          <a:p>
            <a:r>
              <a:rPr lang="tr-TR" dirty="0">
                <a:latin typeface="Calibri"/>
                <a:ea typeface="Calibri"/>
                <a:cs typeface="Times New Roman"/>
              </a:rPr>
              <a:t>Bu anlamda, günlük yaşamın bir parçası sayılabilir. </a:t>
            </a:r>
            <a:endParaRPr lang="tr-TR" dirty="0" smtClean="0">
              <a:latin typeface="Calibri"/>
              <a:ea typeface="Calibri"/>
              <a:cs typeface="Times New Roman"/>
            </a:endParaRPr>
          </a:p>
          <a:p>
            <a:endParaRPr lang="tr-TR"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83968" y="1556792"/>
            <a:ext cx="3995936" cy="4312667"/>
          </a:xfrm>
          <a:prstGeom prst="rect">
            <a:avLst/>
          </a:prstGeom>
        </p:spPr>
      </p:pic>
    </p:spTree>
    <p:extLst>
      <p:ext uri="{BB962C8B-B14F-4D97-AF65-F5344CB8AC3E}">
        <p14:creationId xmlns:p14="http://schemas.microsoft.com/office/powerpoint/2010/main" val="41045772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3600" dirty="0">
                <a:solidFill>
                  <a:srgbClr val="873624"/>
                </a:solidFill>
              </a:rPr>
              <a:t>STRES DÜZEYİMİZİ AZALTMAK İÇİN</a:t>
            </a:r>
            <a:endParaRPr lang="tr-TR" dirty="0"/>
          </a:p>
        </p:txBody>
      </p:sp>
      <p:sp>
        <p:nvSpPr>
          <p:cNvPr id="3" name="İçerik Yer Tutucusu 2"/>
          <p:cNvSpPr>
            <a:spLocks noGrp="1"/>
          </p:cNvSpPr>
          <p:nvPr>
            <p:ph idx="1"/>
          </p:nvPr>
        </p:nvSpPr>
        <p:spPr/>
        <p:txBody>
          <a:bodyPr/>
          <a:lstStyle/>
          <a:p>
            <a:pPr>
              <a:lnSpc>
                <a:spcPct val="115000"/>
              </a:lnSpc>
              <a:spcAft>
                <a:spcPts val="1000"/>
              </a:spcAft>
            </a:pPr>
            <a:r>
              <a:rPr lang="tr-TR" dirty="0" smtClean="0">
                <a:latin typeface="Calibri"/>
                <a:ea typeface="Calibri"/>
                <a:cs typeface="Times New Roman"/>
              </a:rPr>
              <a:t> </a:t>
            </a:r>
            <a:r>
              <a:rPr lang="tr-TR" dirty="0">
                <a:latin typeface="Calibri"/>
                <a:ea typeface="Calibri"/>
                <a:cs typeface="Times New Roman"/>
              </a:rPr>
              <a:t>Belirsizlikler stres yaratan durumlardır, yaşamınızdaki belirsizlikleri azaltmak için onlarla ilgili bilgi toplayın.</a:t>
            </a:r>
          </a:p>
          <a:p>
            <a:endParaRPr lang="tr-TR" dirty="0"/>
          </a:p>
        </p:txBody>
      </p:sp>
    </p:spTree>
    <p:extLst>
      <p:ext uri="{BB962C8B-B14F-4D97-AF65-F5344CB8AC3E}">
        <p14:creationId xmlns:p14="http://schemas.microsoft.com/office/powerpoint/2010/main" val="30458762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3600" dirty="0">
                <a:solidFill>
                  <a:srgbClr val="873624"/>
                </a:solidFill>
              </a:rPr>
              <a:t>STRES DÜZEYİMİZİ AZALTMAK İÇİN</a:t>
            </a:r>
            <a:endParaRPr lang="tr-TR" dirty="0"/>
          </a:p>
        </p:txBody>
      </p:sp>
      <p:sp>
        <p:nvSpPr>
          <p:cNvPr id="3" name="İçerik Yer Tutucusu 2"/>
          <p:cNvSpPr>
            <a:spLocks noGrp="1"/>
          </p:cNvSpPr>
          <p:nvPr>
            <p:ph idx="1"/>
          </p:nvPr>
        </p:nvSpPr>
        <p:spPr/>
        <p:txBody>
          <a:bodyPr/>
          <a:lstStyle/>
          <a:p>
            <a:pPr>
              <a:lnSpc>
                <a:spcPct val="115000"/>
              </a:lnSpc>
              <a:spcAft>
                <a:spcPts val="1000"/>
              </a:spcAft>
            </a:pPr>
            <a:r>
              <a:rPr lang="tr-TR" dirty="0">
                <a:latin typeface="Calibri"/>
                <a:ea typeface="Calibri"/>
                <a:cs typeface="Times New Roman"/>
              </a:rPr>
              <a:t>Değerlerimiz verdiğimiz kararlarda önemli rol oynar ve onlarda bir çatışma yaşadığımızda stres kaçınılmaz olur</a:t>
            </a:r>
            <a:r>
              <a:rPr lang="tr-TR" dirty="0" smtClean="0">
                <a:latin typeface="Calibri"/>
                <a:ea typeface="Calibri"/>
                <a:cs typeface="Times New Roman"/>
              </a:rPr>
              <a:t>.</a:t>
            </a:r>
          </a:p>
          <a:p>
            <a:pPr>
              <a:lnSpc>
                <a:spcPct val="115000"/>
              </a:lnSpc>
              <a:spcAft>
                <a:spcPts val="1000"/>
              </a:spcAft>
            </a:pPr>
            <a:r>
              <a:rPr lang="tr-TR" dirty="0" smtClean="0">
                <a:latin typeface="Calibri"/>
                <a:ea typeface="Calibri"/>
                <a:cs typeface="Times New Roman"/>
              </a:rPr>
              <a:t> </a:t>
            </a:r>
            <a:r>
              <a:rPr lang="tr-TR" dirty="0">
                <a:latin typeface="Calibri"/>
                <a:ea typeface="Calibri"/>
                <a:cs typeface="Times New Roman"/>
              </a:rPr>
              <a:t>Kendi değerlerinizi gözden geçirerek yaşamda sizin için nelerin önemli olduğunu (başarı, sağlık, aile, arkadaşlık, kendine saygı, özgürlük, vb.) düşünebilirsiniz.</a:t>
            </a:r>
          </a:p>
          <a:p>
            <a:endParaRPr lang="tr-TR" dirty="0"/>
          </a:p>
        </p:txBody>
      </p:sp>
    </p:spTree>
    <p:extLst>
      <p:ext uri="{BB962C8B-B14F-4D97-AF65-F5344CB8AC3E}">
        <p14:creationId xmlns:p14="http://schemas.microsoft.com/office/powerpoint/2010/main" val="15103912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3600" dirty="0">
                <a:solidFill>
                  <a:srgbClr val="873624"/>
                </a:solidFill>
              </a:rPr>
              <a:t>STRES DÜZEYİMİZİ AZALTMAK İÇİN</a:t>
            </a:r>
            <a:endParaRPr lang="tr-TR" dirty="0"/>
          </a:p>
        </p:txBody>
      </p:sp>
      <p:sp>
        <p:nvSpPr>
          <p:cNvPr id="3" name="İçerik Yer Tutucusu 2"/>
          <p:cNvSpPr>
            <a:spLocks noGrp="1"/>
          </p:cNvSpPr>
          <p:nvPr>
            <p:ph idx="1"/>
          </p:nvPr>
        </p:nvSpPr>
        <p:spPr/>
        <p:txBody>
          <a:bodyPr/>
          <a:lstStyle/>
          <a:p>
            <a:r>
              <a:rPr lang="tr-TR" dirty="0" smtClean="0">
                <a:latin typeface="Calibri"/>
                <a:ea typeface="Calibri"/>
                <a:cs typeface="Times New Roman"/>
              </a:rPr>
              <a:t> </a:t>
            </a:r>
            <a:r>
              <a:rPr lang="tr-TR" dirty="0">
                <a:latin typeface="Calibri"/>
                <a:ea typeface="Calibri"/>
                <a:cs typeface="Times New Roman"/>
              </a:rPr>
              <a:t>Çoğumuz sorunsuz bir yaşam düşlediğimiz, yaşamda mükemmel bir adalet aradığımız için olumsuzlar karşısında mutsuz oluruz. “Bu neden benim başıma geldi?” diye </a:t>
            </a:r>
            <a:r>
              <a:rPr lang="tr-TR" dirty="0" smtClean="0">
                <a:latin typeface="Calibri"/>
                <a:ea typeface="Calibri"/>
                <a:cs typeface="Times New Roman"/>
              </a:rPr>
              <a:t>düşünürüz</a:t>
            </a:r>
          </a:p>
          <a:p>
            <a:pPr>
              <a:lnSpc>
                <a:spcPct val="115000"/>
              </a:lnSpc>
              <a:spcAft>
                <a:spcPts val="1000"/>
              </a:spcAft>
            </a:pPr>
            <a:r>
              <a:rPr lang="tr-TR" dirty="0">
                <a:latin typeface="Calibri"/>
                <a:ea typeface="Calibri"/>
                <a:cs typeface="Times New Roman"/>
              </a:rPr>
              <a:t>Değiştirebileceğimiz şeyleri görüp değiştirme cesaretine sahip olmak, öte yandan da değiştiremeyeceğimiz şeyleri kabullenmek önemlidir.</a:t>
            </a:r>
          </a:p>
          <a:p>
            <a:endParaRPr lang="tr-TR" dirty="0"/>
          </a:p>
        </p:txBody>
      </p:sp>
    </p:spTree>
    <p:extLst>
      <p:ext uri="{BB962C8B-B14F-4D97-AF65-F5344CB8AC3E}">
        <p14:creationId xmlns:p14="http://schemas.microsoft.com/office/powerpoint/2010/main" val="32511667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3600" dirty="0">
                <a:solidFill>
                  <a:srgbClr val="873624"/>
                </a:solidFill>
              </a:rPr>
              <a:t>STRES DÜZEYİMİZİ AZALTMAK İÇİN</a:t>
            </a:r>
            <a:endParaRPr lang="tr-TR" dirty="0"/>
          </a:p>
        </p:txBody>
      </p:sp>
      <p:sp>
        <p:nvSpPr>
          <p:cNvPr id="3" name="İçerik Yer Tutucusu 2"/>
          <p:cNvSpPr>
            <a:spLocks noGrp="1"/>
          </p:cNvSpPr>
          <p:nvPr>
            <p:ph idx="1"/>
          </p:nvPr>
        </p:nvSpPr>
        <p:spPr/>
        <p:txBody>
          <a:bodyPr>
            <a:normAutofit fontScale="92500" lnSpcReduction="10000"/>
          </a:bodyPr>
          <a:lstStyle/>
          <a:p>
            <a:pPr>
              <a:lnSpc>
                <a:spcPct val="115000"/>
              </a:lnSpc>
              <a:spcAft>
                <a:spcPts val="1000"/>
              </a:spcAft>
            </a:pPr>
            <a:r>
              <a:rPr lang="tr-TR" dirty="0">
                <a:latin typeface="Calibri"/>
                <a:ea typeface="Calibri"/>
                <a:cs typeface="Times New Roman"/>
              </a:rPr>
              <a:t>Her zaman daha iyi ve daha kötüsünün bulunduğunu hatırlayın. </a:t>
            </a:r>
            <a:endParaRPr lang="tr-TR" dirty="0" smtClean="0">
              <a:latin typeface="Calibri"/>
              <a:ea typeface="Calibri"/>
              <a:cs typeface="Times New Roman"/>
            </a:endParaRPr>
          </a:p>
          <a:p>
            <a:pPr>
              <a:lnSpc>
                <a:spcPct val="115000"/>
              </a:lnSpc>
              <a:spcAft>
                <a:spcPts val="1000"/>
              </a:spcAft>
            </a:pPr>
            <a:r>
              <a:rPr lang="tr-TR" dirty="0" smtClean="0">
                <a:latin typeface="Calibri"/>
                <a:ea typeface="Calibri"/>
                <a:cs typeface="Times New Roman"/>
              </a:rPr>
              <a:t>Sürekli </a:t>
            </a:r>
            <a:r>
              <a:rPr lang="tr-TR" dirty="0">
                <a:latin typeface="Calibri"/>
                <a:ea typeface="Calibri"/>
                <a:cs typeface="Times New Roman"/>
              </a:rPr>
              <a:t>gelişmeye çalışmakla birlikte sınırlarınızın farkına varın ve onları kabul edin, herkesin biricik, tek ve farklı olduğunu unutmayın. </a:t>
            </a:r>
            <a:endParaRPr lang="tr-TR" dirty="0" smtClean="0">
              <a:latin typeface="Calibri"/>
              <a:ea typeface="Calibri"/>
              <a:cs typeface="Times New Roman"/>
            </a:endParaRPr>
          </a:p>
          <a:p>
            <a:pPr>
              <a:lnSpc>
                <a:spcPct val="115000"/>
              </a:lnSpc>
              <a:spcAft>
                <a:spcPts val="1000"/>
              </a:spcAft>
            </a:pPr>
            <a:r>
              <a:rPr lang="tr-TR" dirty="0" smtClean="0">
                <a:latin typeface="Calibri"/>
                <a:ea typeface="Calibri"/>
                <a:cs typeface="Times New Roman"/>
              </a:rPr>
              <a:t>Kendiniz </a:t>
            </a:r>
            <a:r>
              <a:rPr lang="tr-TR" dirty="0">
                <a:latin typeface="Calibri"/>
                <a:ea typeface="Calibri"/>
                <a:cs typeface="Times New Roman"/>
              </a:rPr>
              <a:t>için gerçekçi hedefler koyun. Başarınızı kendi kişisel gelişiminiz içinde ele alın, haksız ve gereksiz rekabetten sakının.</a:t>
            </a:r>
          </a:p>
          <a:p>
            <a:endParaRPr lang="tr-TR" dirty="0"/>
          </a:p>
        </p:txBody>
      </p:sp>
    </p:spTree>
    <p:extLst>
      <p:ext uri="{BB962C8B-B14F-4D97-AF65-F5344CB8AC3E}">
        <p14:creationId xmlns:p14="http://schemas.microsoft.com/office/powerpoint/2010/main" val="30199614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3600" dirty="0">
                <a:solidFill>
                  <a:srgbClr val="873624"/>
                </a:solidFill>
              </a:rPr>
              <a:t>STRES DÜZEYİMİZİ AZALTMAK İÇİN</a:t>
            </a:r>
            <a:endParaRPr lang="tr-TR" dirty="0"/>
          </a:p>
        </p:txBody>
      </p:sp>
      <p:sp>
        <p:nvSpPr>
          <p:cNvPr id="3" name="İçerik Yer Tutucusu 2"/>
          <p:cNvSpPr>
            <a:spLocks noGrp="1"/>
          </p:cNvSpPr>
          <p:nvPr>
            <p:ph idx="1"/>
          </p:nvPr>
        </p:nvSpPr>
        <p:spPr/>
        <p:txBody>
          <a:bodyPr/>
          <a:lstStyle/>
          <a:p>
            <a:pPr>
              <a:lnSpc>
                <a:spcPct val="115000"/>
              </a:lnSpc>
              <a:spcAft>
                <a:spcPts val="1000"/>
              </a:spcAft>
            </a:pPr>
            <a:r>
              <a:rPr lang="tr-TR" dirty="0">
                <a:latin typeface="Calibri"/>
                <a:ea typeface="Calibri"/>
                <a:cs typeface="Times New Roman"/>
              </a:rPr>
              <a:t>Kendinizin ve başkalarının hakkını </a:t>
            </a:r>
            <a:r>
              <a:rPr lang="tr-TR" dirty="0" smtClean="0">
                <a:latin typeface="Calibri"/>
                <a:ea typeface="Calibri"/>
                <a:cs typeface="Times New Roman"/>
              </a:rPr>
              <a:t>koruyan </a:t>
            </a:r>
            <a:r>
              <a:rPr lang="tr-TR" dirty="0">
                <a:latin typeface="Calibri"/>
                <a:ea typeface="Calibri"/>
                <a:cs typeface="Times New Roman"/>
              </a:rPr>
              <a:t>davranışlar geliştirin. "Hayır" diyebilin.</a:t>
            </a:r>
          </a:p>
          <a:p>
            <a:endParaRPr lang="tr-TR" dirty="0"/>
          </a:p>
        </p:txBody>
      </p:sp>
    </p:spTree>
    <p:extLst>
      <p:ext uri="{BB962C8B-B14F-4D97-AF65-F5344CB8AC3E}">
        <p14:creationId xmlns:p14="http://schemas.microsoft.com/office/powerpoint/2010/main" val="2625101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3600" dirty="0">
                <a:solidFill>
                  <a:srgbClr val="873624"/>
                </a:solidFill>
              </a:rPr>
              <a:t>STRES DÜZEYİMİZİ AZALTMAK İÇİN</a:t>
            </a:r>
            <a:endParaRPr lang="tr-TR" dirty="0"/>
          </a:p>
        </p:txBody>
      </p:sp>
      <p:sp>
        <p:nvSpPr>
          <p:cNvPr id="3" name="İçerik Yer Tutucusu 2"/>
          <p:cNvSpPr>
            <a:spLocks noGrp="1"/>
          </p:cNvSpPr>
          <p:nvPr>
            <p:ph idx="1"/>
          </p:nvPr>
        </p:nvSpPr>
        <p:spPr/>
        <p:txBody>
          <a:bodyPr>
            <a:normAutofit/>
          </a:bodyPr>
          <a:lstStyle/>
          <a:p>
            <a:pPr>
              <a:lnSpc>
                <a:spcPct val="115000"/>
              </a:lnSpc>
              <a:spcAft>
                <a:spcPts val="1000"/>
              </a:spcAft>
            </a:pPr>
            <a:r>
              <a:rPr lang="tr-TR" dirty="0">
                <a:latin typeface="Calibri"/>
                <a:ea typeface="Calibri"/>
                <a:cs typeface="Times New Roman"/>
              </a:rPr>
              <a:t>Kendiniz için hobi geliştirin, rahatlayın ve eğlenin , yalnızca size ait olan bir zaman yaratın.</a:t>
            </a:r>
          </a:p>
          <a:p>
            <a:pPr>
              <a:lnSpc>
                <a:spcPct val="115000"/>
              </a:lnSpc>
              <a:spcAft>
                <a:spcPts val="1000"/>
              </a:spcAft>
            </a:pPr>
            <a:r>
              <a:rPr lang="tr-TR" dirty="0" smtClean="0">
                <a:latin typeface="Calibri"/>
                <a:ea typeface="Calibri"/>
                <a:cs typeface="Times New Roman"/>
              </a:rPr>
              <a:t>Kendinizi </a:t>
            </a:r>
            <a:r>
              <a:rPr lang="tr-TR" dirty="0">
                <a:latin typeface="Calibri"/>
                <a:ea typeface="Calibri"/>
                <a:cs typeface="Times New Roman"/>
              </a:rPr>
              <a:t>gergin hissettiğinizde durun, yapabiliyorsanız sizi geren ortamdan bir süreliğine uzaklaşın ve birkaç dakika derin derin nefes alarak gevşemeye çalışın.</a:t>
            </a:r>
          </a:p>
          <a:p>
            <a:endParaRPr lang="tr-TR" dirty="0"/>
          </a:p>
        </p:txBody>
      </p:sp>
    </p:spTree>
    <p:extLst>
      <p:ext uri="{BB962C8B-B14F-4D97-AF65-F5344CB8AC3E}">
        <p14:creationId xmlns:p14="http://schemas.microsoft.com/office/powerpoint/2010/main" val="30976013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3600" dirty="0">
                <a:solidFill>
                  <a:srgbClr val="873624"/>
                </a:solidFill>
              </a:rPr>
              <a:t>STRES DÜZEYİMİZİ AZALTMAK İÇİN</a:t>
            </a:r>
            <a:endParaRPr lang="tr-TR" dirty="0"/>
          </a:p>
        </p:txBody>
      </p:sp>
      <p:sp>
        <p:nvSpPr>
          <p:cNvPr id="3" name="İçerik Yer Tutucusu 2"/>
          <p:cNvSpPr>
            <a:spLocks noGrp="1"/>
          </p:cNvSpPr>
          <p:nvPr>
            <p:ph idx="1"/>
          </p:nvPr>
        </p:nvSpPr>
        <p:spPr/>
        <p:txBody>
          <a:bodyPr/>
          <a:lstStyle/>
          <a:p>
            <a:pPr>
              <a:lnSpc>
                <a:spcPct val="115000"/>
              </a:lnSpc>
              <a:spcAft>
                <a:spcPts val="1000"/>
              </a:spcAft>
            </a:pPr>
            <a:r>
              <a:rPr lang="tr-TR" dirty="0" smtClean="0">
                <a:latin typeface="Calibri"/>
                <a:ea typeface="Calibri"/>
                <a:cs typeface="Times New Roman"/>
              </a:rPr>
              <a:t> </a:t>
            </a:r>
            <a:r>
              <a:rPr lang="tr-TR" dirty="0">
                <a:latin typeface="Calibri"/>
                <a:ea typeface="Calibri"/>
                <a:cs typeface="Times New Roman"/>
              </a:rPr>
              <a:t>Arkadaşlarınızla ya da güvendiğiniz birisiyle kaygı ve sorunlarınızı paylaş </a:t>
            </a:r>
            <a:r>
              <a:rPr lang="tr-TR" dirty="0" err="1">
                <a:latin typeface="Calibri"/>
                <a:ea typeface="Calibri"/>
                <a:cs typeface="Times New Roman"/>
              </a:rPr>
              <a:t>ın</a:t>
            </a:r>
            <a:r>
              <a:rPr lang="tr-TR" dirty="0">
                <a:latin typeface="Calibri"/>
                <a:ea typeface="Calibri"/>
                <a:cs typeface="Times New Roman"/>
              </a:rPr>
              <a:t>.</a:t>
            </a:r>
          </a:p>
          <a:p>
            <a:endParaRPr lang="tr-TR" dirty="0"/>
          </a:p>
        </p:txBody>
      </p:sp>
    </p:spTree>
    <p:extLst>
      <p:ext uri="{BB962C8B-B14F-4D97-AF65-F5344CB8AC3E}">
        <p14:creationId xmlns:p14="http://schemas.microsoft.com/office/powerpoint/2010/main" val="4058996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3600" dirty="0">
                <a:solidFill>
                  <a:srgbClr val="873624"/>
                </a:solidFill>
              </a:rPr>
              <a:t>STRES DÜZEYİMİZİ AZALTMAK İÇİN</a:t>
            </a:r>
            <a:endParaRPr lang="tr-TR" dirty="0"/>
          </a:p>
        </p:txBody>
      </p:sp>
      <p:sp>
        <p:nvSpPr>
          <p:cNvPr id="3" name="İçerik Yer Tutucusu 2"/>
          <p:cNvSpPr>
            <a:spLocks noGrp="1"/>
          </p:cNvSpPr>
          <p:nvPr>
            <p:ph idx="1"/>
          </p:nvPr>
        </p:nvSpPr>
        <p:spPr/>
        <p:txBody>
          <a:bodyPr/>
          <a:lstStyle/>
          <a:p>
            <a:pPr>
              <a:lnSpc>
                <a:spcPct val="115000"/>
              </a:lnSpc>
              <a:spcAft>
                <a:spcPts val="1000"/>
              </a:spcAft>
            </a:pPr>
            <a:r>
              <a:rPr lang="tr-TR" dirty="0">
                <a:latin typeface="Calibri"/>
                <a:ea typeface="Calibri"/>
                <a:cs typeface="Times New Roman"/>
              </a:rPr>
              <a:t>Zamanı akıllıca kullanın . Bunun için önceliklerinizi ve hedeflerinizi belirleyin, hangi işin önce yapılması gerekir, hangi işler bekleyebilir, plan yapın.</a:t>
            </a:r>
          </a:p>
          <a:p>
            <a:endParaRPr lang="tr-TR" dirty="0"/>
          </a:p>
        </p:txBody>
      </p:sp>
    </p:spTree>
    <p:extLst>
      <p:ext uri="{BB962C8B-B14F-4D97-AF65-F5344CB8AC3E}">
        <p14:creationId xmlns:p14="http://schemas.microsoft.com/office/powerpoint/2010/main" val="15779139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3600" dirty="0">
                <a:solidFill>
                  <a:srgbClr val="873624"/>
                </a:solidFill>
              </a:rPr>
              <a:t>STRES DÜZEYİMİZİ AZALTMAK İÇİN</a:t>
            </a:r>
            <a:endParaRPr lang="tr-TR" dirty="0"/>
          </a:p>
        </p:txBody>
      </p:sp>
      <p:sp>
        <p:nvSpPr>
          <p:cNvPr id="3" name="İçerik Yer Tutucusu 2"/>
          <p:cNvSpPr>
            <a:spLocks noGrp="1"/>
          </p:cNvSpPr>
          <p:nvPr>
            <p:ph idx="1"/>
          </p:nvPr>
        </p:nvSpPr>
        <p:spPr/>
        <p:txBody>
          <a:bodyPr/>
          <a:lstStyle/>
          <a:p>
            <a:pPr>
              <a:lnSpc>
                <a:spcPct val="115000"/>
              </a:lnSpc>
              <a:spcAft>
                <a:spcPts val="1000"/>
              </a:spcAft>
            </a:pPr>
            <a:r>
              <a:rPr lang="tr-TR" dirty="0">
                <a:latin typeface="Calibri"/>
                <a:ea typeface="Calibri"/>
                <a:cs typeface="Times New Roman"/>
              </a:rPr>
              <a:t>Başa çıkmak güçleşince, sınırlarınıza yüklenmek yerine çevreden ve bir uzmandan yardım isteyin.</a:t>
            </a:r>
          </a:p>
          <a:p>
            <a:endParaRPr lang="tr-TR" dirty="0"/>
          </a:p>
        </p:txBody>
      </p:sp>
    </p:spTree>
    <p:extLst>
      <p:ext uri="{BB962C8B-B14F-4D97-AF65-F5344CB8AC3E}">
        <p14:creationId xmlns:p14="http://schemas.microsoft.com/office/powerpoint/2010/main" val="1100808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68580" indent="0" algn="r">
              <a:buNone/>
            </a:pPr>
            <a:endParaRPr lang="tr-TR" dirty="0" smtClean="0"/>
          </a:p>
          <a:p>
            <a:pPr marL="68580" indent="0" algn="r">
              <a:buNone/>
            </a:pPr>
            <a:endParaRPr lang="tr-TR" dirty="0"/>
          </a:p>
          <a:p>
            <a:pPr marL="68580" indent="0" algn="r">
              <a:buNone/>
            </a:pPr>
            <a:endParaRPr lang="tr-TR" dirty="0" smtClean="0"/>
          </a:p>
          <a:p>
            <a:pPr marL="68580" indent="0" algn="r">
              <a:buNone/>
            </a:pPr>
            <a:endParaRPr lang="tr-TR" dirty="0"/>
          </a:p>
          <a:p>
            <a:pPr marL="68580" indent="0" algn="r">
              <a:buNone/>
            </a:pPr>
            <a:r>
              <a:rPr lang="tr-TR" sz="4000" dirty="0" smtClean="0"/>
              <a:t>ZAMAN AYIRDIĞINIZ İÇİN</a:t>
            </a:r>
          </a:p>
          <a:p>
            <a:pPr marL="68580" indent="0" algn="r">
              <a:buNone/>
            </a:pPr>
            <a:r>
              <a:rPr lang="tr-TR" sz="4000" dirty="0" smtClean="0"/>
              <a:t> TEŞEKKÜRLER</a:t>
            </a:r>
            <a:endParaRPr lang="tr-TR" sz="4000" dirty="0"/>
          </a:p>
        </p:txBody>
      </p:sp>
    </p:spTree>
    <p:extLst>
      <p:ext uri="{BB962C8B-B14F-4D97-AF65-F5344CB8AC3E}">
        <p14:creationId xmlns:p14="http://schemas.microsoft.com/office/powerpoint/2010/main" val="15783489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15616" y="188640"/>
            <a:ext cx="7024744" cy="1143000"/>
          </a:xfrm>
        </p:spPr>
        <p:txBody>
          <a:bodyPr/>
          <a:lstStyle/>
          <a:p>
            <a:r>
              <a:rPr lang="tr-TR" dirty="0" smtClean="0"/>
              <a:t>STRES /KAYGI AYNI ŞEY MİDİR?</a:t>
            </a: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140070910"/>
              </p:ext>
            </p:extLst>
          </p:nvPr>
        </p:nvGraphicFramePr>
        <p:xfrm>
          <a:off x="971600" y="1484784"/>
          <a:ext cx="6777038" cy="4923512"/>
        </p:xfrm>
        <a:graphic>
          <a:graphicData uri="http://schemas.openxmlformats.org/drawingml/2006/table">
            <a:tbl>
              <a:tblPr firstRow="1" bandRow="1">
                <a:tableStyleId>{5C22544A-7EE6-4342-B048-85BDC9FD1C3A}</a:tableStyleId>
              </a:tblPr>
              <a:tblGrid>
                <a:gridCol w="3384996"/>
                <a:gridCol w="3392042"/>
              </a:tblGrid>
              <a:tr h="625832">
                <a:tc>
                  <a:txBody>
                    <a:bodyPr/>
                    <a:lstStyle/>
                    <a:p>
                      <a:r>
                        <a:rPr lang="tr-TR" dirty="0" smtClean="0"/>
                        <a:t>STRES</a:t>
                      </a:r>
                      <a:endParaRPr lang="tr-TR" dirty="0"/>
                    </a:p>
                  </a:txBody>
                  <a:tcPr/>
                </a:tc>
                <a:tc>
                  <a:txBody>
                    <a:bodyPr/>
                    <a:lstStyle/>
                    <a:p>
                      <a:r>
                        <a:rPr lang="tr-TR" dirty="0" smtClean="0"/>
                        <a:t>KAYGI(ANKSİYETE)</a:t>
                      </a:r>
                      <a:endParaRPr lang="tr-TR" dirty="0"/>
                    </a:p>
                  </a:txBody>
                  <a:tcPr/>
                </a:tc>
              </a:tr>
              <a:tr h="1088380">
                <a:tc>
                  <a:txBody>
                    <a:bodyPr/>
                    <a:lstStyle/>
                    <a:p>
                      <a:r>
                        <a:rPr lang="tr-TR" b="1" i="0" dirty="0" smtClean="0">
                          <a:solidFill>
                            <a:srgbClr val="414141"/>
                          </a:solidFill>
                          <a:effectLst/>
                          <a:latin typeface="Merriweather"/>
                        </a:rPr>
                        <a:t>yükümlülüklerden dolayı bunalmış hissettiğinizde ortaya çıkar</a:t>
                      </a:r>
                      <a:r>
                        <a:rPr lang="tr-TR" b="0" i="0" dirty="0" smtClean="0">
                          <a:solidFill>
                            <a:srgbClr val="414141"/>
                          </a:solidFill>
                          <a:effectLst/>
                          <a:latin typeface="Merriweather"/>
                        </a:rPr>
                        <a:t> ve bunu yapamayacağınızı düşündürür.(</a:t>
                      </a:r>
                      <a:r>
                        <a:rPr lang="tr-TR" sz="1200" b="0" i="0" dirty="0" smtClean="0">
                          <a:solidFill>
                            <a:srgbClr val="414141"/>
                          </a:solidFill>
                          <a:effectLst/>
                          <a:latin typeface="Merriweather"/>
                        </a:rPr>
                        <a:t>işe</a:t>
                      </a:r>
                      <a:r>
                        <a:rPr lang="tr-TR" sz="1200" b="0" i="0" baseline="0" dirty="0" smtClean="0">
                          <a:solidFill>
                            <a:srgbClr val="414141"/>
                          </a:solidFill>
                          <a:effectLst/>
                          <a:latin typeface="Merriweather"/>
                        </a:rPr>
                        <a:t> giderken çocukları bırakmaya vaktin olup olmaması)</a:t>
                      </a:r>
                      <a:endParaRPr lang="tr-TR" sz="1200" dirty="0"/>
                    </a:p>
                  </a:txBody>
                  <a:tcPr/>
                </a:tc>
                <a:tc>
                  <a:txBody>
                    <a:bodyPr/>
                    <a:lstStyle/>
                    <a:p>
                      <a:r>
                        <a:rPr lang="tr-TR" b="1" i="0" dirty="0" smtClean="0">
                          <a:solidFill>
                            <a:srgbClr val="414141"/>
                          </a:solidFill>
                          <a:effectLst/>
                          <a:latin typeface="Merriweather"/>
                        </a:rPr>
                        <a:t>genelde mantıklı olmayan bir </a:t>
                      </a:r>
                      <a:r>
                        <a:rPr lang="tr-TR" b="1" i="0" u="none" strike="noStrike" dirty="0" smtClean="0">
                          <a:solidFill>
                            <a:srgbClr val="4EC0DF"/>
                          </a:solidFill>
                          <a:effectLst/>
                          <a:latin typeface="Merriweather"/>
                          <a:hlinkClick r:id="rId3"/>
                        </a:rPr>
                        <a:t>korku duygusu</a:t>
                      </a:r>
                      <a:r>
                        <a:rPr lang="tr-TR" b="1" i="0" dirty="0" smtClean="0">
                          <a:solidFill>
                            <a:srgbClr val="414141"/>
                          </a:solidFill>
                          <a:effectLst/>
                          <a:latin typeface="Merriweather"/>
                        </a:rPr>
                        <a:t> ile gelir.</a:t>
                      </a:r>
                      <a:r>
                        <a:rPr lang="tr-TR" b="0" i="0" dirty="0" smtClean="0">
                          <a:solidFill>
                            <a:srgbClr val="414141"/>
                          </a:solidFill>
                          <a:effectLst/>
                          <a:latin typeface="Merriweather"/>
                        </a:rPr>
                        <a:t> (</a:t>
                      </a:r>
                      <a:r>
                        <a:rPr lang="tr-TR" sz="1200" b="0" i="0" dirty="0" smtClean="0">
                          <a:solidFill>
                            <a:srgbClr val="414141"/>
                          </a:solidFill>
                          <a:effectLst/>
                          <a:latin typeface="Merriweather"/>
                        </a:rPr>
                        <a:t>sevdiklerini kaybetme korkusu, başarısızlık korkusu</a:t>
                      </a:r>
                      <a:r>
                        <a:rPr lang="tr-TR" b="0" i="0" dirty="0" smtClean="0">
                          <a:solidFill>
                            <a:srgbClr val="414141"/>
                          </a:solidFill>
                          <a:effectLst/>
                          <a:latin typeface="Merriweather"/>
                        </a:rPr>
                        <a:t>)</a:t>
                      </a:r>
                      <a:endParaRPr lang="tr-TR" dirty="0"/>
                    </a:p>
                  </a:txBody>
                  <a:tcPr/>
                </a:tc>
              </a:tr>
              <a:tr h="896600">
                <a:tc>
                  <a:txBody>
                    <a:bodyPr/>
                    <a:lstStyle/>
                    <a:p>
                      <a:r>
                        <a:rPr lang="tr-TR" b="1" i="0" dirty="0" smtClean="0">
                          <a:solidFill>
                            <a:srgbClr val="414141"/>
                          </a:solidFill>
                          <a:effectLst/>
                          <a:latin typeface="Merriweather"/>
                        </a:rPr>
                        <a:t>stres bir noktada gerçekleşen bir şeydir</a:t>
                      </a:r>
                      <a:endParaRPr lang="tr-TR" b="1" dirty="0"/>
                    </a:p>
                  </a:txBody>
                  <a:tcPr/>
                </a:tc>
                <a:tc>
                  <a:txBody>
                    <a:bodyPr/>
                    <a:lstStyle/>
                    <a:p>
                      <a:r>
                        <a:rPr lang="tr-TR" b="0" i="0" dirty="0" smtClean="0">
                          <a:solidFill>
                            <a:srgbClr val="414141"/>
                          </a:solidFill>
                          <a:effectLst/>
                          <a:latin typeface="Merriweather"/>
                        </a:rPr>
                        <a:t> </a:t>
                      </a:r>
                      <a:r>
                        <a:rPr lang="tr-TR" b="1" i="0" dirty="0" smtClean="0">
                          <a:solidFill>
                            <a:srgbClr val="414141"/>
                          </a:solidFill>
                          <a:effectLst/>
                          <a:latin typeface="Merriweather"/>
                        </a:rPr>
                        <a:t>geçmiş hakkındaki düşünceler veya halen mevcut olan olumsuz deneyimlerden kaynaklanan bir reaksiyondur. </a:t>
                      </a:r>
                      <a:endParaRPr lang="tr-TR" dirty="0"/>
                    </a:p>
                  </a:txBody>
                  <a:tcPr/>
                </a:tc>
              </a:tr>
              <a:tr h="1017736">
                <a:tc>
                  <a:txBody>
                    <a:bodyPr/>
                    <a:lstStyle/>
                    <a:p>
                      <a:r>
                        <a:rPr lang="tr-TR" b="1" u="sng" dirty="0" smtClean="0">
                          <a:solidFill>
                            <a:schemeClr val="accent2"/>
                          </a:solidFill>
                        </a:rPr>
                        <a:t>Sosyal baskının </a:t>
                      </a:r>
                      <a:r>
                        <a:rPr lang="tr-TR" dirty="0" smtClean="0"/>
                        <a:t>sonucudur.</a:t>
                      </a:r>
                      <a:endParaRPr lang="tr-TR" dirty="0"/>
                    </a:p>
                  </a:txBody>
                  <a:tcPr/>
                </a:tc>
                <a:tc>
                  <a:txBody>
                    <a:bodyPr/>
                    <a:lstStyle/>
                    <a:p>
                      <a:r>
                        <a:rPr lang="tr-TR" b="1" i="0" dirty="0" smtClean="0">
                          <a:solidFill>
                            <a:srgbClr val="414141"/>
                          </a:solidFill>
                          <a:effectLst/>
                          <a:latin typeface="Merriweather"/>
                        </a:rPr>
                        <a:t>dünyayı gördüğünüz perspektifi oluşturan </a:t>
                      </a:r>
                      <a:r>
                        <a:rPr lang="tr-TR" b="1" i="0" u="none" strike="noStrike" dirty="0" smtClean="0">
                          <a:solidFill>
                            <a:srgbClr val="4EC0DF"/>
                          </a:solidFill>
                          <a:effectLst/>
                          <a:latin typeface="Merriweather"/>
                          <a:hlinkClick r:id="rId4"/>
                        </a:rPr>
                        <a:t>inançların bir sonucudur</a:t>
                      </a:r>
                      <a:r>
                        <a:rPr lang="tr-TR" b="1" i="0" dirty="0" smtClean="0">
                          <a:solidFill>
                            <a:srgbClr val="414141"/>
                          </a:solidFill>
                          <a:effectLst/>
                          <a:latin typeface="Merriweather"/>
                        </a:rPr>
                        <a:t>.</a:t>
                      </a:r>
                      <a:endParaRPr lang="tr-TR" dirty="0"/>
                    </a:p>
                  </a:txBody>
                  <a:tcPr/>
                </a:tc>
              </a:tr>
            </a:tbl>
          </a:graphicData>
        </a:graphic>
      </p:graphicFrame>
    </p:spTree>
    <p:extLst>
      <p:ext uri="{BB962C8B-B14F-4D97-AF65-F5344CB8AC3E}">
        <p14:creationId xmlns:p14="http://schemas.microsoft.com/office/powerpoint/2010/main" val="3716138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STRES ZARARLI MIDIR?</a:t>
            </a:r>
            <a:endParaRPr lang="tr-TR" dirty="0"/>
          </a:p>
        </p:txBody>
      </p:sp>
      <p:sp>
        <p:nvSpPr>
          <p:cNvPr id="3" name="İçerik Yer Tutucusu 2"/>
          <p:cNvSpPr>
            <a:spLocks noGrp="1"/>
          </p:cNvSpPr>
          <p:nvPr>
            <p:ph idx="1"/>
          </p:nvPr>
        </p:nvSpPr>
        <p:spPr/>
        <p:txBody>
          <a:bodyPr/>
          <a:lstStyle/>
          <a:p>
            <a:r>
              <a:rPr lang="tr-TR" dirty="0">
                <a:latin typeface="Calibri"/>
                <a:ea typeface="Calibri"/>
                <a:cs typeface="Times New Roman"/>
              </a:rPr>
              <a:t>Yaşadığınız stres her zaman zararlı değildir, hatta hafif derecedeki stres sizi harekete geçiren, enerji veren ve kendinizi geliştirmenize yol açan bir etken olabilir. </a:t>
            </a:r>
            <a:endParaRPr lang="tr-TR" dirty="0" smtClean="0">
              <a:latin typeface="Calibri"/>
              <a:ea typeface="Calibri"/>
              <a:cs typeface="Times New Roman"/>
            </a:endParaRPr>
          </a:p>
          <a:p>
            <a:r>
              <a:rPr lang="tr-TR" dirty="0">
                <a:latin typeface="Calibri"/>
                <a:ea typeface="Calibri"/>
                <a:cs typeface="Times New Roman"/>
              </a:rPr>
              <a:t>Ancak stres düzeyiniz yüksek olduğunda verimliliğiniz düşebilir, yaşamdan aldığınız zevk azalabilir ve çevrenizle olan ilişkilerinizde sorunlar ortaya çıkabilir.</a:t>
            </a:r>
            <a:endParaRPr lang="tr-TR" dirty="0"/>
          </a:p>
        </p:txBody>
      </p:sp>
    </p:spTree>
    <p:extLst>
      <p:ext uri="{BB962C8B-B14F-4D97-AF65-F5344CB8AC3E}">
        <p14:creationId xmlns:p14="http://schemas.microsoft.com/office/powerpoint/2010/main" val="1609492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STRES DIŞARIDAN MI GELİR?</a:t>
            </a:r>
            <a:endParaRPr lang="tr-TR" dirty="0"/>
          </a:p>
        </p:txBody>
      </p:sp>
      <p:sp>
        <p:nvSpPr>
          <p:cNvPr id="3" name="İçerik Yer Tutucusu 2"/>
          <p:cNvSpPr>
            <a:spLocks noGrp="1"/>
          </p:cNvSpPr>
          <p:nvPr>
            <p:ph idx="1"/>
          </p:nvPr>
        </p:nvSpPr>
        <p:spPr>
          <a:xfrm>
            <a:off x="1043492" y="2323652"/>
            <a:ext cx="6777317" cy="4129684"/>
          </a:xfrm>
        </p:spPr>
        <p:txBody>
          <a:bodyPr>
            <a:normAutofit lnSpcReduction="10000"/>
          </a:bodyPr>
          <a:lstStyle/>
          <a:p>
            <a:r>
              <a:rPr lang="tr-TR" dirty="0">
                <a:latin typeface="Calibri"/>
                <a:ea typeface="Calibri"/>
                <a:cs typeface="Times New Roman"/>
              </a:rPr>
              <a:t>Çoğumuz stresin okul, aile, arkadaşlar, hastalık gibi dış etkenlerden kaynaklandığını düşünürüz ama aslında bu etkenler kendi başlarına stresli olaylar değildir. </a:t>
            </a:r>
            <a:endParaRPr lang="tr-TR" dirty="0" smtClean="0">
              <a:latin typeface="Calibri"/>
              <a:ea typeface="Calibri"/>
              <a:cs typeface="Times New Roman"/>
            </a:endParaRPr>
          </a:p>
          <a:p>
            <a:pPr>
              <a:lnSpc>
                <a:spcPct val="115000"/>
              </a:lnSpc>
              <a:spcAft>
                <a:spcPts val="1000"/>
              </a:spcAft>
            </a:pPr>
            <a:r>
              <a:rPr lang="tr-TR" dirty="0">
                <a:latin typeface="Calibri"/>
                <a:ea typeface="Calibri"/>
                <a:cs typeface="Times New Roman"/>
              </a:rPr>
              <a:t>Onları stresli yapan, bizim yorumlarımız ve içsel tepkilerimizdir. İnsanlar farklı olayları stresli olarak yorumlayabilir ve strese farklı tepkiler gösterebilirler. Yani stres için belirleyici olan tek başına o dış etken değil, onunla kişi arasındaki etkileşimdir.</a:t>
            </a:r>
          </a:p>
          <a:p>
            <a:endParaRPr lang="tr-TR" dirty="0"/>
          </a:p>
        </p:txBody>
      </p:sp>
    </p:spTree>
    <p:extLst>
      <p:ext uri="{BB962C8B-B14F-4D97-AF65-F5344CB8AC3E}">
        <p14:creationId xmlns:p14="http://schemas.microsoft.com/office/powerpoint/2010/main" val="35957783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73370" y="260648"/>
            <a:ext cx="7024744" cy="1143000"/>
          </a:xfrm>
        </p:spPr>
        <p:txBody>
          <a:bodyPr>
            <a:normAutofit fontScale="90000"/>
          </a:bodyPr>
          <a:lstStyle/>
          <a:p>
            <a:r>
              <a:rPr lang="tr-TR" dirty="0" smtClean="0"/>
              <a:t>STRESİN VARLIĞI NASIL ANLAŞILIR?</a:t>
            </a:r>
            <a:endParaRPr lang="tr-TR" dirty="0"/>
          </a:p>
        </p:txBody>
      </p:sp>
      <p:sp>
        <p:nvSpPr>
          <p:cNvPr id="3" name="İçerik Yer Tutucusu 2"/>
          <p:cNvSpPr>
            <a:spLocks noGrp="1"/>
          </p:cNvSpPr>
          <p:nvPr>
            <p:ph idx="1"/>
          </p:nvPr>
        </p:nvSpPr>
        <p:spPr>
          <a:xfrm>
            <a:off x="1274515" y="1484784"/>
            <a:ext cx="6222454" cy="2448272"/>
          </a:xfrm>
        </p:spPr>
        <p:txBody>
          <a:bodyPr>
            <a:normAutofit lnSpcReduction="10000"/>
          </a:bodyPr>
          <a:lstStyle/>
          <a:p>
            <a:r>
              <a:rPr lang="tr-TR" dirty="0">
                <a:latin typeface="Calibri"/>
                <a:ea typeface="Calibri"/>
                <a:cs typeface="Times New Roman"/>
              </a:rPr>
              <a:t>Stres yaşamakta olduğunuzu size gösteren belirtiler dört grupta toplanabilir: </a:t>
            </a:r>
            <a:endParaRPr lang="tr-TR" dirty="0" smtClean="0">
              <a:latin typeface="Calibri"/>
              <a:ea typeface="Calibri"/>
              <a:cs typeface="Times New Roman"/>
            </a:endParaRPr>
          </a:p>
          <a:p>
            <a:r>
              <a:rPr lang="tr-TR" dirty="0" smtClean="0">
                <a:latin typeface="Calibri"/>
                <a:ea typeface="Calibri"/>
                <a:cs typeface="Times New Roman"/>
              </a:rPr>
              <a:t>1- duygusal</a:t>
            </a:r>
          </a:p>
          <a:p>
            <a:r>
              <a:rPr lang="tr-TR" dirty="0" smtClean="0">
                <a:latin typeface="Calibri"/>
                <a:ea typeface="Calibri"/>
                <a:cs typeface="Times New Roman"/>
              </a:rPr>
              <a:t>2- düşünsel</a:t>
            </a:r>
          </a:p>
          <a:p>
            <a:r>
              <a:rPr lang="tr-TR" dirty="0" smtClean="0">
                <a:latin typeface="Calibri"/>
                <a:ea typeface="Calibri"/>
                <a:cs typeface="Times New Roman"/>
              </a:rPr>
              <a:t>3-  </a:t>
            </a:r>
            <a:r>
              <a:rPr lang="tr-TR" dirty="0">
                <a:latin typeface="Calibri"/>
                <a:ea typeface="Calibri"/>
                <a:cs typeface="Times New Roman"/>
              </a:rPr>
              <a:t>davranışsal </a:t>
            </a:r>
            <a:endParaRPr lang="tr-TR" dirty="0" smtClean="0">
              <a:latin typeface="Calibri"/>
              <a:ea typeface="Calibri"/>
              <a:cs typeface="Times New Roman"/>
            </a:endParaRPr>
          </a:p>
          <a:p>
            <a:r>
              <a:rPr lang="tr-TR" dirty="0" smtClean="0">
                <a:latin typeface="Calibri"/>
                <a:ea typeface="Calibri"/>
                <a:cs typeface="Times New Roman"/>
              </a:rPr>
              <a:t>4- bedensel</a:t>
            </a: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3933056"/>
            <a:ext cx="6972300" cy="2505472"/>
          </a:xfrm>
          <a:prstGeom prst="rect">
            <a:avLst/>
          </a:prstGeom>
        </p:spPr>
      </p:pic>
    </p:spTree>
    <p:extLst>
      <p:ext uri="{BB962C8B-B14F-4D97-AF65-F5344CB8AC3E}">
        <p14:creationId xmlns:p14="http://schemas.microsoft.com/office/powerpoint/2010/main" val="142907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pPr>
              <a:lnSpc>
                <a:spcPct val="115000"/>
              </a:lnSpc>
              <a:spcAft>
                <a:spcPts val="1000"/>
              </a:spcAft>
            </a:pPr>
            <a:r>
              <a:rPr lang="tr-TR" dirty="0" smtClean="0">
                <a:ea typeface="Calibri"/>
                <a:cs typeface="Times New Roman"/>
              </a:rPr>
              <a:t>DUYGUSAL BELİRTİLER</a:t>
            </a:r>
            <a:r>
              <a:rPr lang="tr-TR" dirty="0">
                <a:ea typeface="Calibri"/>
                <a:cs typeface="Times New Roman"/>
              </a:rPr>
              <a:t/>
            </a:r>
            <a:br>
              <a:rPr lang="tr-TR" dirty="0">
                <a:ea typeface="Calibri"/>
                <a:cs typeface="Times New Roman"/>
              </a:rPr>
            </a:br>
            <a:endParaRPr lang="tr-TR" dirty="0"/>
          </a:p>
        </p:txBody>
      </p:sp>
      <p:sp>
        <p:nvSpPr>
          <p:cNvPr id="3" name="İçerik Yer Tutucusu 2"/>
          <p:cNvSpPr>
            <a:spLocks noGrp="1"/>
          </p:cNvSpPr>
          <p:nvPr>
            <p:ph idx="1"/>
          </p:nvPr>
        </p:nvSpPr>
        <p:spPr/>
        <p:txBody>
          <a:bodyPr>
            <a:normAutofit fontScale="92500" lnSpcReduction="20000"/>
          </a:bodyPr>
          <a:lstStyle/>
          <a:p>
            <a:r>
              <a:rPr lang="tr-TR" dirty="0" smtClean="0"/>
              <a:t> </a:t>
            </a:r>
            <a:r>
              <a:rPr lang="tr-TR" dirty="0"/>
              <a:t>Endişe ya da sıkıntı hissetmeniz</a:t>
            </a:r>
          </a:p>
          <a:p>
            <a:endParaRPr lang="tr-TR" dirty="0"/>
          </a:p>
          <a:p>
            <a:r>
              <a:rPr lang="tr-TR" dirty="0" smtClean="0"/>
              <a:t> </a:t>
            </a:r>
            <a:r>
              <a:rPr lang="tr-TR" dirty="0"/>
              <a:t>Korku duymanız ya da çabuk ürkmeniz</a:t>
            </a:r>
          </a:p>
          <a:p>
            <a:endParaRPr lang="tr-TR" dirty="0"/>
          </a:p>
          <a:p>
            <a:r>
              <a:rPr lang="tr-TR" dirty="0" smtClean="0"/>
              <a:t> </a:t>
            </a:r>
            <a:r>
              <a:rPr lang="tr-TR" dirty="0"/>
              <a:t>Kendinizi değersiz, yetersiz, güvensiz ya da terkedilmiş hissetmeniz</a:t>
            </a:r>
          </a:p>
          <a:p>
            <a:endParaRPr lang="tr-TR" dirty="0"/>
          </a:p>
          <a:p>
            <a:r>
              <a:rPr lang="tr-TR" dirty="0" smtClean="0"/>
              <a:t> </a:t>
            </a:r>
            <a:r>
              <a:rPr lang="tr-TR" dirty="0" err="1"/>
              <a:t>Alınganlaşmanız</a:t>
            </a:r>
            <a:r>
              <a:rPr lang="tr-TR" dirty="0"/>
              <a:t> ya da sinirli oluşunuz</a:t>
            </a:r>
          </a:p>
          <a:p>
            <a:endParaRPr lang="tr-TR" dirty="0"/>
          </a:p>
          <a:p>
            <a:r>
              <a:rPr lang="tr-TR" dirty="0" smtClean="0"/>
              <a:t> </a:t>
            </a:r>
            <a:r>
              <a:rPr lang="tr-TR" dirty="0"/>
              <a:t>Çabuk utanmanız</a:t>
            </a:r>
          </a:p>
          <a:p>
            <a:endParaRPr lang="tr-TR" dirty="0"/>
          </a:p>
          <a:p>
            <a:endParaRPr lang="tr-TR" dirty="0"/>
          </a:p>
        </p:txBody>
      </p:sp>
    </p:spTree>
    <p:extLst>
      <p:ext uri="{BB962C8B-B14F-4D97-AF65-F5344CB8AC3E}">
        <p14:creationId xmlns:p14="http://schemas.microsoft.com/office/powerpoint/2010/main" val="3026304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DÜŞÜNSEL BELİRTİLER</a:t>
            </a:r>
            <a:endParaRPr lang="tr-TR" dirty="0"/>
          </a:p>
        </p:txBody>
      </p:sp>
      <p:sp>
        <p:nvSpPr>
          <p:cNvPr id="3" name="İçerik Yer Tutucusu 2"/>
          <p:cNvSpPr>
            <a:spLocks noGrp="1"/>
          </p:cNvSpPr>
          <p:nvPr>
            <p:ph idx="1"/>
          </p:nvPr>
        </p:nvSpPr>
        <p:spPr/>
        <p:txBody>
          <a:bodyPr>
            <a:normAutofit fontScale="85000" lnSpcReduction="20000"/>
          </a:bodyPr>
          <a:lstStyle/>
          <a:p>
            <a:r>
              <a:rPr lang="tr-TR" dirty="0" smtClean="0"/>
              <a:t> </a:t>
            </a:r>
            <a:r>
              <a:rPr lang="tr-TR" dirty="0"/>
              <a:t>Özgüven eksikliği içinde olmanız</a:t>
            </a:r>
          </a:p>
          <a:p>
            <a:endParaRPr lang="tr-TR" dirty="0"/>
          </a:p>
          <a:p>
            <a:r>
              <a:rPr lang="tr-TR" dirty="0" smtClean="0"/>
              <a:t> </a:t>
            </a:r>
            <a:r>
              <a:rPr lang="tr-TR" dirty="0"/>
              <a:t>Unutkanlık yaşamanız</a:t>
            </a:r>
          </a:p>
          <a:p>
            <a:endParaRPr lang="tr-TR" dirty="0"/>
          </a:p>
          <a:p>
            <a:r>
              <a:rPr lang="tr-TR" dirty="0" smtClean="0"/>
              <a:t>Karamsar </a:t>
            </a:r>
            <a:r>
              <a:rPr lang="tr-TR" dirty="0"/>
              <a:t>düşünmeniz</a:t>
            </a:r>
          </a:p>
          <a:p>
            <a:endParaRPr lang="tr-TR" dirty="0"/>
          </a:p>
          <a:p>
            <a:r>
              <a:rPr lang="tr-TR" dirty="0" smtClean="0"/>
              <a:t> </a:t>
            </a:r>
            <a:r>
              <a:rPr lang="tr-TR" dirty="0"/>
              <a:t>Gelecekle ilgili olumsuz kurgularınız</a:t>
            </a:r>
          </a:p>
          <a:p>
            <a:endParaRPr lang="tr-TR" dirty="0"/>
          </a:p>
          <a:p>
            <a:r>
              <a:rPr lang="tr-TR" dirty="0" smtClean="0"/>
              <a:t>Zihninizin </a:t>
            </a:r>
            <a:r>
              <a:rPr lang="tr-TR" dirty="0"/>
              <a:t>sürekli </a:t>
            </a:r>
            <a:r>
              <a:rPr lang="tr-TR" dirty="0" err="1"/>
              <a:t>birşeylerle</a:t>
            </a:r>
            <a:r>
              <a:rPr lang="tr-TR" dirty="0"/>
              <a:t> dolu olması</a:t>
            </a:r>
          </a:p>
          <a:p>
            <a:endParaRPr lang="tr-TR" dirty="0"/>
          </a:p>
          <a:p>
            <a:r>
              <a:rPr lang="tr-TR" dirty="0" smtClean="0"/>
              <a:t>Sürekli </a:t>
            </a:r>
            <a:r>
              <a:rPr lang="tr-TR" dirty="0"/>
              <a:t>hayal kurmanız, dikkatinizi toplayamamanız</a:t>
            </a:r>
          </a:p>
          <a:p>
            <a:endParaRPr lang="tr-TR" dirty="0"/>
          </a:p>
        </p:txBody>
      </p:sp>
    </p:spTree>
    <p:extLst>
      <p:ext uri="{BB962C8B-B14F-4D97-AF65-F5344CB8AC3E}">
        <p14:creationId xmlns:p14="http://schemas.microsoft.com/office/powerpoint/2010/main" val="29516400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DAVRANIŞSAL BELİRTİLER</a:t>
            </a:r>
            <a:endParaRPr lang="tr-TR" dirty="0"/>
          </a:p>
        </p:txBody>
      </p:sp>
      <p:sp>
        <p:nvSpPr>
          <p:cNvPr id="3" name="İçerik Yer Tutucusu 2"/>
          <p:cNvSpPr>
            <a:spLocks noGrp="1"/>
          </p:cNvSpPr>
          <p:nvPr>
            <p:ph idx="1"/>
          </p:nvPr>
        </p:nvSpPr>
        <p:spPr/>
        <p:txBody>
          <a:bodyPr>
            <a:normAutofit fontScale="92500" lnSpcReduction="20000"/>
          </a:bodyPr>
          <a:lstStyle/>
          <a:p>
            <a:r>
              <a:rPr lang="tr-TR" dirty="0"/>
              <a:t>Önceleri kolaylıkla verilebildiğiniz kararları almada zorluk çekmeniz</a:t>
            </a:r>
          </a:p>
          <a:p>
            <a:endParaRPr lang="tr-TR" dirty="0"/>
          </a:p>
          <a:p>
            <a:r>
              <a:rPr lang="tr-TR" dirty="0" smtClean="0"/>
              <a:t>Kekelemeniz </a:t>
            </a:r>
            <a:r>
              <a:rPr lang="tr-TR" dirty="0"/>
              <a:t>ya da diğer konuşma zorluğu yaşamanız</a:t>
            </a:r>
          </a:p>
          <a:p>
            <a:endParaRPr lang="tr-TR" dirty="0"/>
          </a:p>
          <a:p>
            <a:r>
              <a:rPr lang="tr-TR" dirty="0" smtClean="0"/>
              <a:t> </a:t>
            </a:r>
            <a:r>
              <a:rPr lang="tr-TR" dirty="0"/>
              <a:t>Yüksek sesle gülmeniz ve sinirli bir ses tonuyla konuşmanız</a:t>
            </a:r>
          </a:p>
          <a:p>
            <a:endParaRPr lang="tr-TR" dirty="0"/>
          </a:p>
          <a:p>
            <a:r>
              <a:rPr lang="tr-TR" dirty="0" smtClean="0"/>
              <a:t>Nedensiz </a:t>
            </a:r>
            <a:r>
              <a:rPr lang="tr-TR" dirty="0"/>
              <a:t>yere ağlamanız</a:t>
            </a:r>
          </a:p>
          <a:p>
            <a:endParaRPr lang="tr-TR" dirty="0"/>
          </a:p>
          <a:p>
            <a:endParaRPr lang="tr-TR" dirty="0"/>
          </a:p>
        </p:txBody>
      </p:sp>
    </p:spTree>
    <p:extLst>
      <p:ext uri="{BB962C8B-B14F-4D97-AF65-F5344CB8AC3E}">
        <p14:creationId xmlns:p14="http://schemas.microsoft.com/office/powerpoint/2010/main" val="215602272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Cilt">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66</TotalTime>
  <Words>985</Words>
  <Application>Microsoft Office PowerPoint</Application>
  <PresentationFormat>Ekran Gösterisi (4:3)</PresentationFormat>
  <Paragraphs>141</Paragraphs>
  <Slides>29</Slides>
  <Notes>1</Notes>
  <HiddenSlides>0</HiddenSlides>
  <MMClips>0</MMClips>
  <ScaleCrop>false</ScaleCrop>
  <HeadingPairs>
    <vt:vector size="4" baseType="variant">
      <vt:variant>
        <vt:lpstr>Tema</vt:lpstr>
      </vt:variant>
      <vt:variant>
        <vt:i4>1</vt:i4>
      </vt:variant>
      <vt:variant>
        <vt:lpstr>Slayt Başlıkları</vt:lpstr>
      </vt:variant>
      <vt:variant>
        <vt:i4>29</vt:i4>
      </vt:variant>
    </vt:vector>
  </HeadingPairs>
  <TitlesOfParts>
    <vt:vector size="30" baseType="lpstr">
      <vt:lpstr>Austin</vt:lpstr>
      <vt:lpstr>STRES YÖNETİMİ</vt:lpstr>
      <vt:lpstr>STRES NEDİR?</vt:lpstr>
      <vt:lpstr>STRES /KAYGI AYNI ŞEY MİDİR?</vt:lpstr>
      <vt:lpstr>STRES ZARARLI MIDIR?</vt:lpstr>
      <vt:lpstr>STRES DIŞARIDAN MI GELİR?</vt:lpstr>
      <vt:lpstr>STRESİN VARLIĞI NASIL ANLAŞILIR?</vt:lpstr>
      <vt:lpstr>DUYGUSAL BELİRTİLER </vt:lpstr>
      <vt:lpstr>DÜŞÜNSEL BELİRTİLER</vt:lpstr>
      <vt:lpstr>DAVRANIŞSAL BELİRTİLER</vt:lpstr>
      <vt:lpstr>DAVRANIŞSAL BELİRTİLER</vt:lpstr>
      <vt:lpstr>BEDENSEL BELİRTİLER</vt:lpstr>
      <vt:lpstr>PowerPoint Sunusu</vt:lpstr>
      <vt:lpstr>STRESLE NASIL BAŞ EDEBİLİRSİNİZ?</vt:lpstr>
      <vt:lpstr>STRESLE NASIL BAŞ EDEBİLİRSİNİZ?</vt:lpstr>
      <vt:lpstr>STRESLE NASIL BAŞ EDEBİLİRSİNİZ?</vt:lpstr>
      <vt:lpstr>STRESLE NASIL BAŞ EDEBİLİRSİNİZ?</vt:lpstr>
      <vt:lpstr>STRES DÜZEYİMİZİ AZALTMAK İÇİN</vt:lpstr>
      <vt:lpstr>STRES DÜZEYİMİZİ AZALTMAK İÇİN</vt:lpstr>
      <vt:lpstr>STRES DÜZEYİMİZİ AZALTMAK İÇİN</vt:lpstr>
      <vt:lpstr>STRES DÜZEYİMİZİ AZALTMAK İÇİN</vt:lpstr>
      <vt:lpstr>STRES DÜZEYİMİZİ AZALTMAK İÇİN</vt:lpstr>
      <vt:lpstr>STRES DÜZEYİMİZİ AZALTMAK İÇİN</vt:lpstr>
      <vt:lpstr>STRES DÜZEYİMİZİ AZALTMAK İÇİN</vt:lpstr>
      <vt:lpstr>STRES DÜZEYİMİZİ AZALTMAK İÇİN</vt:lpstr>
      <vt:lpstr>STRES DÜZEYİMİZİ AZALTMAK İÇİN</vt:lpstr>
      <vt:lpstr>STRES DÜZEYİMİZİ AZALTMAK İÇİN</vt:lpstr>
      <vt:lpstr>STRES DÜZEYİMİZİ AZALTMAK İÇİN</vt:lpstr>
      <vt:lpstr>STRES DÜZEYİMİZİ AZALTMAK İÇİN</vt:lpstr>
      <vt:lpstr>PowerPoint Sunusu</vt:lpstr>
    </vt:vector>
  </TitlesOfParts>
  <Company>By NeC ® 2010 | Katilimsiz.Com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STRES YÖNETİMİ</dc:title>
  <dc:creator>Windows Kullanıcısı</dc:creator>
  <cp:lastModifiedBy>Windows Kullanıcısı</cp:lastModifiedBy>
  <cp:revision>8</cp:revision>
  <dcterms:created xsi:type="dcterms:W3CDTF">2021-03-22T08:39:10Z</dcterms:created>
  <dcterms:modified xsi:type="dcterms:W3CDTF">2021-03-24T07:23:38Z</dcterms:modified>
</cp:coreProperties>
</file>